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59" r:id="rId4"/>
    <p:sldId id="261" r:id="rId5"/>
    <p:sldId id="290" r:id="rId6"/>
    <p:sldId id="291" r:id="rId7"/>
    <p:sldId id="292" r:id="rId8"/>
    <p:sldId id="262" r:id="rId9"/>
    <p:sldId id="264" r:id="rId10"/>
    <p:sldId id="265" r:id="rId11"/>
    <p:sldId id="266" r:id="rId12"/>
    <p:sldId id="303" r:id="rId13"/>
    <p:sldId id="305" r:id="rId14"/>
    <p:sldId id="263" r:id="rId15"/>
    <p:sldId id="306" r:id="rId16"/>
    <p:sldId id="293" r:id="rId17"/>
    <p:sldId id="294" r:id="rId18"/>
    <p:sldId id="295" r:id="rId19"/>
    <p:sldId id="308" r:id="rId20"/>
    <p:sldId id="296" r:id="rId21"/>
    <p:sldId id="312" r:id="rId22"/>
    <p:sldId id="313" r:id="rId23"/>
    <p:sldId id="298" r:id="rId24"/>
    <p:sldId id="299" r:id="rId25"/>
    <p:sldId id="300" r:id="rId26"/>
    <p:sldId id="301" r:id="rId27"/>
    <p:sldId id="302" r:id="rId28"/>
    <p:sldId id="314" r:id="rId29"/>
    <p:sldId id="297" r:id="rId30"/>
    <p:sldId id="285" r:id="rId31"/>
    <p:sldId id="267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68" r:id="rId47"/>
    <p:sldId id="286" r:id="rId48"/>
    <p:sldId id="310" r:id="rId49"/>
    <p:sldId id="309" r:id="rId50"/>
    <p:sldId id="307" r:id="rId51"/>
    <p:sldId id="31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>
      <p:cViewPr varScale="1">
        <p:scale>
          <a:sx n="86" d="100"/>
          <a:sy n="86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3/15/2021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3D0C-DCB5-42D8-94E9-925A67FE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3/15/2021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B077-209B-4385-B478-43C351E9C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DB077-209B-4385-B478-43C351E9C8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3/15/2021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pic>
        <p:nvPicPr>
          <p:cNvPr id="13" name="Picture 12" descr="tn_AUX_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52500" cy="95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Finding the Material for BCQP - CREW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11 MAR 2021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6846DD-F8DB-4D0C-8A1F-C2BB5BDD5D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8" name="Picture 7" descr="tn_AUX_M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1000" y="381000"/>
            <a:ext cx="952500" cy="9525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ow.uscgaux.info/content.php?unit=R-DEPT&amp;category=telecoms-docume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752599"/>
          </a:xfrm>
        </p:spPr>
        <p:txBody>
          <a:bodyPr/>
          <a:lstStyle/>
          <a:p>
            <a:r>
              <a:rPr lang="en-US" dirty="0" smtClean="0"/>
              <a:t>Finding the Material for Boat CREW Qualification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WJ Bell</a:t>
            </a:r>
          </a:p>
          <a:p>
            <a:r>
              <a:rPr lang="en-US" dirty="0" smtClean="0"/>
              <a:t>SO-OP Division 9, D1NR</a:t>
            </a:r>
          </a:p>
          <a:p>
            <a:r>
              <a:rPr lang="en-US" dirty="0" smtClean="0"/>
              <a:t>11 March 2021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5746">
            <a:off x="58793" y="2340694"/>
            <a:ext cx="3859687" cy="476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21062455">
            <a:off x="540974" y="5767938"/>
            <a:ext cx="1676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Boat Crew Seamanship </a:t>
            </a:r>
            <a:br>
              <a:rPr lang="en-US" sz="4900" dirty="0" smtClean="0"/>
            </a:br>
            <a:r>
              <a:rPr lang="en-US" sz="4900" dirty="0" smtClean="0"/>
              <a:t>Manual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COMDTINST M16114.5 (series),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438400"/>
            <a:ext cx="3886200" cy="3687763"/>
          </a:xfrm>
        </p:spPr>
        <p:txBody>
          <a:bodyPr/>
          <a:lstStyle/>
          <a:p>
            <a:r>
              <a:rPr lang="en-US" dirty="0" smtClean="0"/>
              <a:t>888 pages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Published in 2003</a:t>
            </a:r>
          </a:p>
          <a:p>
            <a:endParaRPr lang="en-US" dirty="0" smtClean="0"/>
          </a:p>
          <a:p>
            <a:r>
              <a:rPr lang="en-US" dirty="0" smtClean="0"/>
              <a:t>Cancelled </a:t>
            </a:r>
            <a:br>
              <a:rPr lang="en-US" dirty="0" smtClean="0"/>
            </a:br>
            <a:r>
              <a:rPr lang="en-US" dirty="0" smtClean="0"/>
              <a:t>13 DEC 2017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7732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064999">
            <a:off x="628385" y="2802554"/>
            <a:ext cx="366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CANCELLED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6483" r="5990"/>
          <a:stretch>
            <a:fillRect/>
          </a:stretch>
        </p:blipFill>
        <p:spPr bwMode="auto">
          <a:xfrm>
            <a:off x="5029200" y="2974622"/>
            <a:ext cx="3276600" cy="3883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1"/>
            <a:ext cx="328463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3305175" cy="3897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-228600"/>
            <a:ext cx="3145971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089" y="-228600"/>
            <a:ext cx="3121911" cy="3889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071284">
            <a:off x="1981200" y="2362200"/>
            <a:ext cx="5715000" cy="830997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About 1100 pages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04800"/>
            <a:ext cx="3429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It would be </a:t>
            </a:r>
            <a:r>
              <a:rPr lang="en-US" b="1" u="sng" dirty="0" smtClean="0">
                <a:solidFill>
                  <a:srgbClr val="002060"/>
                </a:solidFill>
              </a:rPr>
              <a:t>very helpful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if you print out the Crosswalk – Boat Crew Seamanship Manual &amp; Handbooks.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6951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are </a:t>
            </a:r>
            <a:r>
              <a:rPr lang="en-US" sz="3600" dirty="0" smtClean="0">
                <a:solidFill>
                  <a:srgbClr val="FFFF00"/>
                </a:solidFill>
              </a:rPr>
              <a:t>NOT</a:t>
            </a:r>
            <a:r>
              <a:rPr lang="en-US" sz="3600" dirty="0" smtClean="0"/>
              <a:t> expected to read </a:t>
            </a:r>
          </a:p>
          <a:p>
            <a:r>
              <a:rPr lang="en-US" sz="3600" dirty="0" smtClean="0"/>
              <a:t>every page of every Reference 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364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 is NOT even a good idea to try!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77317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are </a:t>
            </a:r>
            <a:r>
              <a:rPr lang="en-US" sz="3600" dirty="0" err="1" smtClean="0">
                <a:solidFill>
                  <a:srgbClr val="FFFF00"/>
                </a:solidFill>
              </a:rPr>
              <a:t>ARE</a:t>
            </a:r>
            <a:r>
              <a:rPr lang="en-US" sz="3600" dirty="0" smtClean="0"/>
              <a:t> expected to </a:t>
            </a:r>
            <a:r>
              <a:rPr lang="en-US" sz="3600" dirty="0" smtClean="0">
                <a:solidFill>
                  <a:srgbClr val="FFFF00"/>
                </a:solidFill>
              </a:rPr>
              <a:t>Read &amp;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Understand</a:t>
            </a:r>
            <a:r>
              <a:rPr lang="en-US" sz="3600" dirty="0" smtClean="0"/>
              <a:t> the pages that relate to </a:t>
            </a:r>
            <a:br>
              <a:rPr lang="en-US" sz="3600" dirty="0" smtClean="0"/>
            </a:br>
            <a:r>
              <a:rPr lang="en-US" sz="3600" dirty="0" smtClean="0"/>
              <a:t>each task !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600200"/>
            <a:ext cx="1981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9" y="72480"/>
            <a:ext cx="8902451" cy="67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3505200"/>
            <a:ext cx="3429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It would be </a:t>
            </a:r>
            <a:r>
              <a:rPr lang="en-US" b="1" u="sng" dirty="0" smtClean="0">
                <a:solidFill>
                  <a:srgbClr val="002060"/>
                </a:solidFill>
              </a:rPr>
              <a:t>very helpful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if you print out the Crosswalk – Boat Crew Seamanship Manual &amp; Handbooks.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6500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go thru an example</a:t>
            </a:r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r>
              <a:rPr lang="en-US" dirty="0" smtClean="0"/>
              <a:t>Find the Reading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5638801" cy="52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Name goes here in Ink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90600" y="2667000"/>
            <a:ext cx="5486400" cy="609600"/>
          </a:xfrm>
          <a:prstGeom prst="roundRect">
            <a:avLst/>
          </a:prstGeom>
          <a:solidFill>
            <a:srgbClr val="FFFF00">
              <a:alpha val="21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9102" y="2743200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you need to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Read &amp; Understand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600200"/>
            <a:ext cx="1981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9" y="72480"/>
            <a:ext cx="8902451" cy="67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" y="1676400"/>
            <a:ext cx="3886200" cy="38100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752600"/>
            <a:ext cx="22860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6483" r="5990"/>
          <a:stretch>
            <a:fillRect/>
          </a:stretch>
        </p:blipFill>
        <p:spPr bwMode="auto">
          <a:xfrm>
            <a:off x="5029200" y="2974622"/>
            <a:ext cx="3276600" cy="3883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1"/>
            <a:ext cx="328463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3305175" cy="3897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-228600"/>
            <a:ext cx="3145971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089" y="-228600"/>
            <a:ext cx="3121911" cy="3889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6483" r="5990"/>
          <a:stretch>
            <a:fillRect/>
          </a:stretch>
        </p:blipFill>
        <p:spPr bwMode="auto">
          <a:xfrm>
            <a:off x="5029200" y="2974622"/>
            <a:ext cx="3276600" cy="3883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1"/>
            <a:ext cx="328463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-228600"/>
            <a:ext cx="3145971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089" y="-228600"/>
            <a:ext cx="3121911" cy="3889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2400"/>
            <a:ext cx="3305175" cy="389730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smtClean="0"/>
              <a:t>The References needed for surface operations can be found in the member zone of the Response Directorate’s website on the National Auxiliary web portal.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The link below will take you directly to the exact location.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609600" y="58674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http://wow.uscgaux.info/content.php?unit=R-DEPT&amp;category=program-operations 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91819"/>
            <a:ext cx="6400800" cy="6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4419600"/>
            <a:ext cx="4114800" cy="2209800"/>
          </a:xfrm>
          <a:prstGeom prst="rect">
            <a:avLst/>
          </a:prstGeom>
          <a:noFill/>
          <a:ln w="666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228600"/>
            <a:ext cx="2514600" cy="457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914400"/>
            <a:ext cx="2514600" cy="457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2133600"/>
            <a:ext cx="5181600" cy="1676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0" y="4572000"/>
            <a:ext cx="1981200" cy="0"/>
          </a:xfrm>
          <a:prstGeom prst="straightConnector1">
            <a:avLst/>
          </a:prstGeom>
          <a:ln w="539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552928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447800" y="914400"/>
            <a:ext cx="5334000" cy="1219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2133600"/>
            <a:ext cx="5334000" cy="2362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4495800"/>
            <a:ext cx="5334000" cy="2133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5495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371600" y="1143000"/>
            <a:ext cx="5334000" cy="2133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4419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 we done with this Task ?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r>
              <a:rPr lang="en-US" dirty="0" smtClean="0"/>
              <a:t>Find the Reading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5638801" cy="52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Name goes here in Ink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90600" y="2667000"/>
            <a:ext cx="5486400" cy="609600"/>
          </a:xfrm>
          <a:prstGeom prst="roundRect">
            <a:avLst/>
          </a:prstGeom>
          <a:solidFill>
            <a:srgbClr val="FFFF00">
              <a:alpha val="21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9102" y="2743200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you need to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Read &amp; Understand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66800" y="2895600"/>
            <a:ext cx="914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85725"/>
            <a:ext cx="49149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4114800"/>
            <a:ext cx="65532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0587"/>
            <a:ext cx="8610600" cy="56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52600" y="1752600"/>
            <a:ext cx="6858000" cy="1219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52600" y="2895600"/>
            <a:ext cx="6858000" cy="762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52600" y="3657600"/>
            <a:ext cx="6858000" cy="2971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9721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5181600"/>
            <a:ext cx="5486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514600"/>
            <a:ext cx="5486400" cy="2590800"/>
          </a:xfrm>
          <a:prstGeom prst="rect">
            <a:avLst/>
          </a:prstGeom>
          <a:solidFill>
            <a:schemeClr val="tx1">
              <a:lumMod val="50000"/>
              <a:alpha val="77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many pages are you responsible for in the Crew Fatigue Task  BCM-01-01-AUX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13235" y="3352800"/>
            <a:ext cx="5195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Only 4 Pages !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876800"/>
            <a:ext cx="799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there a lot of information in those few pages ?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-47625"/>
            <a:ext cx="70294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602" y="107664"/>
            <a:ext cx="5557093" cy="63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5486400"/>
            <a:ext cx="1828800" cy="685800"/>
          </a:xfrm>
          <a:prstGeom prst="rightArrow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743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Sign in here using your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Member Zone ID &amp;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Password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Exactly are the Tasks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Crew Efficiency Factors &amp; Team Coordination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BCM-01-01-AUX</a:t>
            </a:r>
            <a:r>
              <a:rPr lang="en-US" sz="2800" dirty="0" smtClean="0"/>
              <a:t>   Crew Fatigue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BCM-01-02-AUX</a:t>
            </a:r>
            <a:r>
              <a:rPr lang="en-US" sz="2800" dirty="0" smtClean="0"/>
              <a:t>  Personal Physical Requirements &amp; Policy 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BCM-01-03-AUX</a:t>
            </a:r>
            <a:r>
              <a:rPr lang="en-US" sz="2800" dirty="0" smtClean="0"/>
              <a:t>   Team Coordination Training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r>
              <a:rPr lang="en-US" sz="2200" dirty="0" smtClean="0"/>
              <a:t>BCM-01-04-AUX</a:t>
            </a:r>
            <a:r>
              <a:rPr lang="en-US" sz="2800" dirty="0" smtClean="0"/>
              <a:t>  Complete The Incident Command System (ICS) Courses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785926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First Aid And Survival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BCM-02-01-AUX</a:t>
            </a:r>
            <a:r>
              <a:rPr lang="en-US" sz="2600" dirty="0" smtClean="0"/>
              <a:t>   Crew First Aid Responsibility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BCM-02-02-AUX</a:t>
            </a:r>
            <a:r>
              <a:rPr lang="en-US" sz="2600" dirty="0" smtClean="0"/>
              <a:t>   Sun And Heat Related Factors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BCM-02-03-AUX</a:t>
            </a:r>
            <a:r>
              <a:rPr lang="en-US" sz="2600" dirty="0" smtClean="0"/>
              <a:t>  State Symptoms &amp; Treatment For Shock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BCM-02-04-AUX</a:t>
            </a:r>
            <a:r>
              <a:rPr lang="en-US" sz="2600" dirty="0" smtClean="0"/>
              <a:t>  State The Symptoms And Treatment For Anaphylactic Shock (Allergic Rx)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BCM-02-05-AUX</a:t>
            </a:r>
            <a:r>
              <a:rPr lang="en-US" sz="2600" dirty="0" smtClean="0"/>
              <a:t>  Demonstrate Direct Pressure, Pressure Points And Tourniquet Method … Bleeding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9704"/>
          </a:xfrm>
        </p:spPr>
        <p:txBody>
          <a:bodyPr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b="1" dirty="0" smtClean="0"/>
              <a:t>First Aid And Survival 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BCM-02-06-AUX</a:t>
            </a:r>
            <a:r>
              <a:rPr lang="en-US" sz="2600" dirty="0" smtClean="0"/>
              <a:t>  State  Signs &amp; Treatment For Burns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BCM-02-07-AUX</a:t>
            </a:r>
            <a:r>
              <a:rPr lang="en-US" sz="2600" dirty="0" smtClean="0"/>
              <a:t>  State The Symptoms And Treatment For Hypothermia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BCM-02-08-AUX</a:t>
            </a:r>
            <a:r>
              <a:rPr lang="en-US" sz="2600" dirty="0" smtClean="0"/>
              <a:t>  Type III PFD, Anti-Exposure Coverall Or Dry Suit Swim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BCM-02-09-AUX</a:t>
            </a:r>
            <a:r>
              <a:rPr lang="en-US" sz="2600" dirty="0" smtClean="0"/>
              <a:t>  Identify Boat Crew Survival Equip.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BCM-02-10-AUX</a:t>
            </a:r>
            <a:r>
              <a:rPr lang="en-US" sz="2600" dirty="0" smtClean="0"/>
              <a:t>  Use Emergency Signaling Mirror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24425"/>
          </a:xfrm>
        </p:spPr>
        <p:txBody>
          <a:bodyPr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dirty="0" smtClean="0"/>
              <a:t>First Aid And Survival 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BCM-02-11-AUX</a:t>
            </a:r>
            <a:r>
              <a:rPr lang="en-US" sz="2600" dirty="0" smtClean="0"/>
              <a:t>   Describe The Use Of Hand Held Distress Flares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BCM-02-12-AUX</a:t>
            </a:r>
            <a:r>
              <a:rPr lang="en-US" sz="2600" dirty="0" smtClean="0"/>
              <a:t>   Describe The Use Of Aerial Flares 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BCM-02-13-AUX</a:t>
            </a:r>
            <a:r>
              <a:rPr lang="en-US" sz="2600" dirty="0" smtClean="0"/>
              <a:t>  Operate Personal Marker Light (PML) or Strobe Light </a:t>
            </a:r>
          </a:p>
          <a:p>
            <a:pPr>
              <a:spcAft>
                <a:spcPts val="3600"/>
              </a:spcAft>
            </a:pPr>
            <a:r>
              <a:rPr lang="en-US" sz="2000" dirty="0" smtClean="0"/>
              <a:t>BCM-02-14-AUX</a:t>
            </a:r>
            <a:r>
              <a:rPr lang="en-US" sz="2600" dirty="0" smtClean="0"/>
              <a:t>   State Survival Procedures In Event The Boat Capsizes Or Swamps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984492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Marlinespike Seamanship &amp; Boat Nomenclature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BCM-03-01-AUX</a:t>
            </a:r>
            <a:r>
              <a:rPr lang="en-US" sz="2800" dirty="0" smtClean="0"/>
              <a:t>   Identify The Different Parts Of A Line &amp; Hitches Used In Line Handling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000" dirty="0" smtClean="0"/>
              <a:t>BCM-03-02-AUX</a:t>
            </a:r>
            <a:r>
              <a:rPr lang="en-US" sz="2800" dirty="0" smtClean="0"/>
              <a:t>   Tie Various Knots, Hitches &amp; Bends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000" dirty="0" smtClean="0"/>
              <a:t>BCM-03-03-AUX</a:t>
            </a:r>
            <a:r>
              <a:rPr lang="en-US" sz="2800" dirty="0" smtClean="0"/>
              <a:t>   Secure Lines To Cleats, Bitts &amp; Posts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000" dirty="0" smtClean="0"/>
              <a:t>BCM-03-04-AUX</a:t>
            </a:r>
            <a:r>
              <a:rPr lang="en-US" sz="2800" dirty="0" smtClean="0"/>
              <a:t>   Assist The Coxswain With A Pre-Underway Check-Off Aboard An Auxiliary Facility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386090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Boat Handling</a:t>
            </a:r>
          </a:p>
          <a:p>
            <a:r>
              <a:rPr lang="en-US" sz="2000" dirty="0" smtClean="0"/>
              <a:t>BCM-04-01-AUX</a:t>
            </a:r>
            <a:r>
              <a:rPr lang="en-US" sz="2600" dirty="0" smtClean="0"/>
              <a:t>  Assist In Anchoring The Boat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BCM-04-02-AUX</a:t>
            </a:r>
            <a:r>
              <a:rPr lang="en-US" sz="2600" dirty="0" smtClean="0"/>
              <a:t>  Assist In Weighing The Boat’s Anchor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BCM-04-03-AUX</a:t>
            </a:r>
            <a:r>
              <a:rPr lang="en-US" sz="2600" dirty="0" smtClean="0"/>
              <a:t>  Identify Common Navigation Lights Displayed By Ships &amp; Boats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BCM-04-04-AUX</a:t>
            </a:r>
            <a:r>
              <a:rPr lang="en-US" sz="2600" dirty="0" smtClean="0"/>
              <a:t>  Identify Common Sound Signals Used By Ships &amp; Boats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BCM-04-05-AUX</a:t>
            </a:r>
            <a:r>
              <a:rPr lang="en-US" sz="2600" dirty="0" smtClean="0"/>
              <a:t>  Identify &amp; Describe Accepted Maritime Distress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20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Boat Handling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2000" dirty="0" smtClean="0"/>
              <a:t>BCM-04-06-AUX</a:t>
            </a:r>
            <a:r>
              <a:rPr lang="en-US" sz="2600" dirty="0" smtClean="0"/>
              <a:t>  Stand A Lookout Watch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BCM-04-07-AUX</a:t>
            </a:r>
            <a:r>
              <a:rPr lang="en-US" sz="2600" dirty="0" smtClean="0"/>
              <a:t>  Act As A Helmsman &amp; Steer A Compass Course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BCM-04-08-AUX</a:t>
            </a:r>
            <a:r>
              <a:rPr lang="en-US" sz="2600" dirty="0" smtClean="0"/>
              <a:t>  Cast Off And Stow Lines &amp; Fenders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BCM-04-09-AUX</a:t>
            </a:r>
            <a:r>
              <a:rPr lang="en-US" sz="2600" dirty="0" smtClean="0"/>
              <a:t>  Prepare For, Moor &amp; Secure The Boat To A Dock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255454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Communications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000" dirty="0" smtClean="0"/>
              <a:t>BCM-05-01-AUX</a:t>
            </a:r>
            <a:r>
              <a:rPr lang="en-US" sz="2600" dirty="0" smtClean="0"/>
              <a:t>   Operate A VHF-FM Radiotelephone</a:t>
            </a:r>
          </a:p>
          <a:p>
            <a:endParaRPr lang="en-US" sz="2600" dirty="0" smtClean="0"/>
          </a:p>
          <a:p>
            <a:r>
              <a:rPr lang="en-US" sz="2000" dirty="0" smtClean="0"/>
              <a:t>BCM-05-02-AUX</a:t>
            </a:r>
            <a:r>
              <a:rPr lang="en-US" sz="2600" dirty="0" smtClean="0"/>
              <a:t>   Use The VHF-FM Radiotelephone To Give A Position Or Operations Normal Report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95520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Navigation 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BCM-06-01</a:t>
            </a:r>
            <a:r>
              <a:rPr lang="en-US" sz="2600" dirty="0" smtClean="0"/>
              <a:t>  AUX Identify The Basic Parts, Symbols &amp; Abbreviations Found On A Nautical Chart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BCM-06-02</a:t>
            </a:r>
            <a:r>
              <a:rPr lang="en-US" sz="2600" dirty="0" smtClean="0"/>
              <a:t>  AUX Identify Common Aids To Navigation Used In Small Boat Piloting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BCM-06-03</a:t>
            </a:r>
            <a:r>
              <a:rPr lang="en-US" sz="2600" dirty="0" smtClean="0"/>
              <a:t>  AUX Identify Local Landmarks Used In Piloting On A Nautical Chart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BCM-06-04</a:t>
            </a:r>
            <a:r>
              <a:rPr lang="en-US" sz="2600" dirty="0" smtClean="0"/>
              <a:t>   AUX Plot Position Using Lat / 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04800"/>
            <a:ext cx="9286875" cy="629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81400" y="-1600200"/>
            <a:ext cx="2895600" cy="3048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2667000"/>
            <a:ext cx="2362200" cy="2773363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you can see the entire collection of available Surface documents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5509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Navigation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</a:p>
          <a:p>
            <a:r>
              <a:rPr lang="en-US" sz="2000" dirty="0" smtClean="0"/>
              <a:t>BCM-06-05</a:t>
            </a:r>
            <a:r>
              <a:rPr lang="en-US" sz="2600" dirty="0" smtClean="0"/>
              <a:t>   AUX Plot A Magnetic Course On A Nautical Chart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BCM-06-06</a:t>
            </a:r>
            <a:r>
              <a:rPr lang="en-US" sz="2600" dirty="0" smtClean="0"/>
              <a:t>   AUX Measure Distance On A Chart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BCM-06-07</a:t>
            </a:r>
            <a:r>
              <a:rPr lang="en-US" sz="2600" dirty="0" smtClean="0"/>
              <a:t>   AUX Compute Time, Speed &amp; Distance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BCM-06-08</a:t>
            </a:r>
            <a:r>
              <a:rPr lang="en-US" sz="2600" dirty="0" smtClean="0"/>
              <a:t>   AUX Determine The Depth Of Water Using A Fathometer </a:t>
            </a:r>
            <a:r>
              <a:rPr lang="en-US" sz="2600" dirty="0" err="1" smtClean="0"/>
              <a:t>And/Or</a:t>
            </a:r>
            <a:r>
              <a:rPr lang="en-US" sz="2600" dirty="0" smtClean="0"/>
              <a:t> A Sounding Pole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5509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Mission Oriented Operations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BCM-07-01-AUX</a:t>
            </a:r>
            <a:r>
              <a:rPr lang="en-US" sz="2600" dirty="0" smtClean="0"/>
              <a:t>   Participate In A Man Overboard Evolution As A Pointer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BCM-07-02-AUX</a:t>
            </a:r>
            <a:r>
              <a:rPr lang="en-US" sz="2600" dirty="0" smtClean="0"/>
              <a:t>   Participate In A Man Overboard Evolution As A Recovery/Pick Up Man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BCM-07-03-AUX</a:t>
            </a:r>
            <a:r>
              <a:rPr lang="en-US" sz="2600" dirty="0" smtClean="0"/>
              <a:t>   Bend A Heaving Line To A Bridle &amp; Pass The Heaving Line To Another Boat </a:t>
            </a:r>
            <a:br>
              <a:rPr lang="en-US" sz="2600" dirty="0" smtClean="0"/>
            </a:b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520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Mission Oriented Operations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BCM-07-04-AUX</a:t>
            </a:r>
            <a:r>
              <a:rPr lang="en-US" sz="2600" dirty="0" smtClean="0"/>
              <a:t>   Pass A Towline (Bridle) To Another Boat &amp; Take In Stern Tow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BCM-07-05-AUX</a:t>
            </a:r>
            <a:r>
              <a:rPr lang="en-US" sz="2600" dirty="0" smtClean="0"/>
              <a:t>   Stand A Towing Watch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BCM-07-06-AUX</a:t>
            </a:r>
            <a:r>
              <a:rPr lang="en-US" sz="2600" dirty="0" smtClean="0"/>
              <a:t>   Connect A Towline To A Trailer Eye Bolt Using A Shackle Or Kicker/Skiff Hook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BCM-07-07-AUX</a:t>
            </a:r>
            <a:r>
              <a:rPr lang="en-US" sz="2600" dirty="0" smtClean="0"/>
              <a:t>   Take A Boat In Alongside Tow 	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520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Mission Oriented Operations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BCM-07-08-AUX</a:t>
            </a:r>
            <a:r>
              <a:rPr lang="en-US" sz="2600" dirty="0" smtClean="0"/>
              <a:t>   Moor A Towed Vessel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BCM-07-09-AUX</a:t>
            </a:r>
            <a:r>
              <a:rPr lang="en-US" sz="2600" dirty="0" smtClean="0"/>
              <a:t>   Identify The Different Classes Of Fires; State The Fuel &amp; Primary Extinguishing Agents Associated With Each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BCM-07-10-AUX</a:t>
            </a:r>
            <a:r>
              <a:rPr lang="en-US" sz="2600" dirty="0" smtClean="0"/>
              <a:t>   Locate &amp; Operate The Boat’s Dewatering Equipment 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335476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Mission Oriented Operations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BCM-07-11-AUX</a:t>
            </a:r>
            <a:r>
              <a:rPr lang="en-US" sz="2600" dirty="0" smtClean="0"/>
              <a:t>  Operate A CO2 Fire Extinguisher (Simulate)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000" dirty="0" smtClean="0"/>
              <a:t>BCM-07-12-AUX</a:t>
            </a:r>
            <a:r>
              <a:rPr lang="en-US" sz="2600" dirty="0" smtClean="0"/>
              <a:t>  Operate A Dry Chemical Fire Extinguisher (Simulate)	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r>
              <a:rPr lang="en-US" dirty="0" smtClean="0"/>
              <a:t>Crew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520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Auxiliary Specific Tasks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000" dirty="0" smtClean="0"/>
              <a:t>BCM-08-01-AUX</a:t>
            </a:r>
            <a:r>
              <a:rPr lang="en-US" sz="2600" dirty="0" smtClean="0"/>
              <a:t>   Basic Knowledge Of Boating Skills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400" dirty="0" smtClean="0"/>
              <a:t>BCM-08-02-AUX</a:t>
            </a:r>
            <a:r>
              <a:rPr lang="en-US" sz="2600" dirty="0" smtClean="0"/>
              <a:t>   Perform As A Crew Member During A Night Navigation And Piloting Exercise (</a:t>
            </a:r>
            <a:r>
              <a:rPr lang="en-US" sz="2600" dirty="0" err="1" smtClean="0"/>
              <a:t>Waiverable</a:t>
            </a:r>
            <a:r>
              <a:rPr lang="en-US" sz="2600" dirty="0" smtClean="0"/>
              <a:t> by DIRAUX)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fr-FR" sz="2000" dirty="0" smtClean="0"/>
              <a:t>BCM-08-03-AUX</a:t>
            </a:r>
            <a:r>
              <a:rPr lang="fr-FR" sz="2600" dirty="0" smtClean="0"/>
              <a:t>   </a:t>
            </a:r>
            <a:r>
              <a:rPr lang="fr-FR" sz="2600" dirty="0" err="1" smtClean="0"/>
              <a:t>Dockside</a:t>
            </a:r>
            <a:r>
              <a:rPr lang="fr-FR" sz="2600" dirty="0" smtClean="0"/>
              <a:t> Oral </a:t>
            </a:r>
            <a:r>
              <a:rPr lang="fr-FR" sz="2600" dirty="0" err="1" smtClean="0"/>
              <a:t>Examination</a:t>
            </a:r>
            <a:r>
              <a:rPr lang="fr-FR" sz="2600" dirty="0" smtClean="0"/>
              <a:t/>
            </a:r>
            <a:br>
              <a:rPr lang="fr-FR" sz="2600" dirty="0" smtClean="0"/>
            </a:br>
            <a:r>
              <a:rPr lang="fr-FR" sz="2600" dirty="0" smtClean="0"/>
              <a:t> </a:t>
            </a:r>
          </a:p>
          <a:p>
            <a:r>
              <a:rPr lang="en-US" sz="2000" dirty="0" smtClean="0"/>
              <a:t>BCM-08-04-AUX</a:t>
            </a:r>
            <a:r>
              <a:rPr lang="en-US" sz="2600" dirty="0" smtClean="0"/>
              <a:t>   Underway Check Ride	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Signoff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Read, Study, Practice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Demonstrate Proficiency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Mentor Signs Task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MT Endorsement*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Qualification Examiner</a:t>
            </a:r>
          </a:p>
          <a:p>
            <a:pPr lvl="1"/>
            <a:r>
              <a:rPr lang="en-US" dirty="0" smtClean="0"/>
              <a:t>Dockside Oral exam</a:t>
            </a:r>
          </a:p>
          <a:p>
            <a:pPr lvl="1"/>
            <a:r>
              <a:rPr lang="en-US" dirty="0" smtClean="0"/>
              <a:t>Underway Check Ride  (one session)</a:t>
            </a:r>
          </a:p>
          <a:p>
            <a:pPr lvl="1"/>
            <a:r>
              <a:rPr lang="en-US" dirty="0" smtClean="0"/>
              <a:t>QE Recommends Certification to OTO/DIRAUX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DIRAUX Certification (OTO)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OTO Updates AuxData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4" descr="IMG_7734cc_5x7_compres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332038"/>
            <a:ext cx="3230936" cy="452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You are now a Boat Crewmember !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Currency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382000" cy="4983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Maintain Annual Requirements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Minimum U/W Activity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OPS Seminar (if Required)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Recertification </a:t>
            </a:r>
            <a:r>
              <a:rPr lang="en-US" sz="2400" dirty="0" smtClean="0"/>
              <a:t>– 3 year cycle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Core Training and Other </a:t>
            </a:r>
            <a:r>
              <a:rPr lang="en-US" dirty="0" err="1" smtClean="0"/>
              <a:t>Req’s</a:t>
            </a:r>
            <a:r>
              <a:rPr lang="en-US" dirty="0" smtClean="0"/>
              <a:t> up to date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QE Oral Exam and Currency Check Ride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QE Recommends Recertification to OTO/DIRAUX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5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PPE Required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Shoreside</a:t>
            </a:r>
            <a:r>
              <a:rPr lang="en-US" dirty="0" smtClean="0"/>
              <a:t> Tasks, Core, TCT, PE must be complete &amp; </a:t>
            </a:r>
            <a:br>
              <a:rPr lang="en-US" dirty="0" smtClean="0"/>
            </a:br>
            <a:r>
              <a:rPr lang="en-US" dirty="0" smtClean="0"/>
              <a:t>current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Annual PPE</a:t>
            </a:r>
          </a:p>
          <a:p>
            <a:pPr>
              <a:buNone/>
            </a:pPr>
            <a:r>
              <a:rPr lang="en-US" dirty="0" smtClean="0"/>
              <a:t>   inspection &amp;</a:t>
            </a:r>
            <a:br>
              <a:rPr lang="en-US" dirty="0" smtClean="0"/>
            </a:br>
            <a:r>
              <a:rPr lang="en-US" dirty="0" smtClean="0"/>
              <a:t>physical </a:t>
            </a:r>
            <a:br>
              <a:rPr lang="en-US" dirty="0" smtClean="0"/>
            </a:br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7E7A7710cc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724400" cy="315113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8" t="2130" r="1852" b="12477"/>
          <a:stretch>
            <a:fillRect/>
          </a:stretch>
        </p:blipFill>
        <p:spPr bwMode="auto">
          <a:xfrm>
            <a:off x="294774" y="2286000"/>
            <a:ext cx="84682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4191000" cy="3810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733800"/>
            <a:ext cx="4191000" cy="6096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3810000"/>
            <a:ext cx="2971800" cy="3810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114300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You </a:t>
            </a:r>
            <a:r>
              <a:rPr lang="en-US" b="1" u="sng" dirty="0" smtClean="0">
                <a:solidFill>
                  <a:srgbClr val="002060"/>
                </a:solidFill>
              </a:rPr>
              <a:t>should</a:t>
            </a:r>
            <a:r>
              <a:rPr lang="en-US" dirty="0" smtClean="0">
                <a:solidFill>
                  <a:srgbClr val="002060"/>
                </a:solidFill>
              </a:rPr>
              <a:t> download each of the documents outlined in green and save them locally.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Content Placeholder 4" descr="IMG_7534ccc_compress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257" y="1447800"/>
            <a:ext cx="7208805" cy="5146129"/>
          </a:xfrm>
        </p:spPr>
      </p:pic>
      <p:sp>
        <p:nvSpPr>
          <p:cNvPr id="7" name="TextBox 6"/>
          <p:cNvSpPr txBox="1"/>
          <p:nvPr/>
        </p:nvSpPr>
        <p:spPr>
          <a:xfrm>
            <a:off x="1752600" y="2819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 ?</a:t>
            </a:r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27" y="1981200"/>
            <a:ext cx="864181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312420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It would be </a:t>
            </a:r>
            <a:r>
              <a:rPr lang="en-US" b="1" u="sng" dirty="0" smtClean="0">
                <a:solidFill>
                  <a:srgbClr val="002060"/>
                </a:solidFill>
              </a:rPr>
              <a:t>very helpful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if you also print out the boat crew mentoring template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You </a:t>
            </a:r>
            <a:r>
              <a:rPr lang="en-US" b="1" u="sng" dirty="0" smtClean="0">
                <a:solidFill>
                  <a:srgbClr val="002060"/>
                </a:solidFill>
              </a:rPr>
              <a:t>should</a:t>
            </a:r>
            <a:r>
              <a:rPr lang="en-US" dirty="0" smtClean="0">
                <a:solidFill>
                  <a:srgbClr val="002060"/>
                </a:solidFill>
              </a:rPr>
              <a:t> download each of the documents outlined in green and save them locally.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286000"/>
            <a:ext cx="3886200" cy="11430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962400"/>
            <a:ext cx="4495800" cy="4572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1828800"/>
            <a:ext cx="4191000" cy="1200329"/>
          </a:xfrm>
          <a:prstGeom prst="rect">
            <a:avLst/>
          </a:prstGeom>
          <a:solidFill>
            <a:srgbClr val="FFFF00"/>
          </a:solidFill>
          <a:ln w="85725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It is </a:t>
            </a:r>
            <a:r>
              <a:rPr lang="en-US" sz="2400" b="1" u="sng" dirty="0" smtClean="0">
                <a:solidFill>
                  <a:srgbClr val="002060"/>
                </a:solidFill>
              </a:rPr>
              <a:t>essential</a:t>
            </a:r>
            <a:r>
              <a:rPr lang="en-US" sz="2400" u="sng" dirty="0" smtClean="0">
                <a:solidFill>
                  <a:srgbClr val="002060"/>
                </a:solidFill>
              </a:rPr>
              <a:t> that you have a printed copy of the </a:t>
            </a:r>
            <a:r>
              <a:rPr lang="en-US" sz="2400" b="1" u="sng" dirty="0" smtClean="0">
                <a:solidFill>
                  <a:srgbClr val="002060"/>
                </a:solidFill>
              </a:rPr>
              <a:t>Crew Qualification Guide</a:t>
            </a:r>
            <a:r>
              <a:rPr lang="en-US" sz="2400" u="sng" dirty="0" smtClean="0">
                <a:solidFill>
                  <a:srgbClr val="002060"/>
                </a:solidFill>
              </a:rPr>
              <a:t>.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3631"/>
            <a:ext cx="8458199" cy="497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971800"/>
            <a:ext cx="7848600" cy="304800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30480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You </a:t>
            </a:r>
            <a:r>
              <a:rPr lang="en-US" b="1" u="sng" dirty="0" smtClean="0">
                <a:solidFill>
                  <a:srgbClr val="002060"/>
                </a:solidFill>
              </a:rPr>
              <a:t>should</a:t>
            </a:r>
            <a:r>
              <a:rPr lang="en-US" dirty="0" smtClean="0">
                <a:solidFill>
                  <a:srgbClr val="002060"/>
                </a:solidFill>
              </a:rPr>
              <a:t> download each of the documents outlined in green and save them locally.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"/>
            <a:ext cx="3429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It would be </a:t>
            </a:r>
            <a:r>
              <a:rPr lang="en-US" b="1" u="sng" dirty="0" smtClean="0">
                <a:solidFill>
                  <a:srgbClr val="002060"/>
                </a:solidFill>
              </a:rPr>
              <a:t>very helpful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if you print out the Crosswalk – Boat Crew Seamanship Manual &amp; Handbooks.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52578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Lists Tasks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Study references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Conditions</a:t>
            </a:r>
            <a:r>
              <a:rPr lang="en-US" dirty="0" smtClean="0"/>
              <a:t> </a:t>
            </a:r>
            <a:r>
              <a:rPr lang="en-US" sz="1400" dirty="0" smtClean="0"/>
              <a:t>(ex. ashore, Dockside, U/W)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Standard of Performance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Performance Criteria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44" y="1447800"/>
            <a:ext cx="4161856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r>
              <a:rPr lang="en-US" dirty="0" smtClean="0"/>
              <a:t>How it Works -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5638801" cy="52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Name goes here in Ink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5753100" y="12573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Very Important Step 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5295900" y="1181100"/>
            <a:ext cx="381000" cy="1981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4991100" y="1257300"/>
            <a:ext cx="381000" cy="2590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6134100" y="31623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1800" y="3429000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Where and How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6210300" y="36195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3810000"/>
            <a:ext cx="160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Performance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Standard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700942">
            <a:off x="5809436" y="4763497"/>
            <a:ext cx="4572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55419" y="5098654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needs to be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accomplished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33600" y="5715000"/>
            <a:ext cx="40386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1981200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Task Number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373868"/>
            <a:ext cx="135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Task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0600" y="2667000"/>
            <a:ext cx="5486400" cy="60960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DD-F8DB-4D0C-8A1F-C2BB5BDD5D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9102" y="2743200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you need to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Read &amp; Understand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5943600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Task Complete !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4476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ABM</a:t>
            </a:r>
            <a:endParaRPr lang="en-US" sz="2000" dirty="0">
              <a:solidFill>
                <a:schemeClr val="bg1"/>
              </a:solidFill>
              <a:latin typeface="Caflisch Script Pro Regular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ABM</a:t>
            </a:r>
            <a:endParaRPr lang="en-US" sz="2000" dirty="0">
              <a:solidFill>
                <a:schemeClr val="bg1"/>
              </a:solidFill>
              <a:latin typeface="Caflisch Script Pro Regular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10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ABM</a:t>
            </a:r>
            <a:endParaRPr lang="en-US" sz="2000" dirty="0">
              <a:solidFill>
                <a:schemeClr val="bg1"/>
              </a:solidFill>
              <a:latin typeface="Caflisch Script Pro Regular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ABM</a:t>
            </a:r>
            <a:endParaRPr lang="en-US" sz="2000" dirty="0">
              <a:solidFill>
                <a:schemeClr val="bg1"/>
              </a:solidFill>
              <a:latin typeface="Caflisch Script Pro Regular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5791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AB Mentor                    </a:t>
            </a:r>
            <a:r>
              <a:rPr lang="en-US" sz="2000" dirty="0" err="1" smtClean="0">
                <a:solidFill>
                  <a:schemeClr val="bg1"/>
                </a:solidFill>
                <a:latin typeface="Caflisch Script Pro Regular" pitchFamily="34" charset="0"/>
              </a:rPr>
              <a:t>dd</a:t>
            </a:r>
            <a:r>
              <a:rPr lang="en-US" sz="2000" dirty="0" smtClean="0">
                <a:solidFill>
                  <a:schemeClr val="bg1"/>
                </a:solidFill>
                <a:latin typeface="Caflisch Script Pro Regular" pitchFamily="34" charset="0"/>
              </a:rPr>
              <a:t> MMM YY</a:t>
            </a:r>
            <a:endParaRPr lang="en-US" sz="2000" dirty="0">
              <a:solidFill>
                <a:schemeClr val="bg1"/>
              </a:solidFill>
              <a:latin typeface="Caflisch Script Pro Regular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800" y="1524000"/>
            <a:ext cx="2264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flisch Script Pro Regular" pitchFamily="34" charset="0"/>
              </a:rPr>
              <a:t>Your Name Goes Here </a:t>
            </a:r>
            <a:endParaRPr lang="en-US" sz="24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MAR 2021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Finding the Material for BCQP - CREW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allAtOnce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build="allAtOnce"/>
      <p:bldP spid="14" grpId="0" animBg="1"/>
      <p:bldP spid="14" grpId="1" animBg="1"/>
      <p:bldP spid="15" grpId="0" build="allAtOnce"/>
      <p:bldP spid="16" grpId="0" animBg="1"/>
      <p:bldP spid="16" grpId="1" animBg="1"/>
      <p:bldP spid="17" grpId="0"/>
      <p:bldP spid="17" grpId="1"/>
      <p:bldP spid="18" grpId="0" animBg="1"/>
      <p:bldP spid="9" grpId="0" build="allAtOnce"/>
      <p:bldP spid="19" grpId="0" build="allAtOnce"/>
      <p:bldP spid="20" grpId="0" animBg="1"/>
      <p:bldP spid="20" grpId="1" animBg="1"/>
      <p:bldP spid="22" grpId="0" build="allAtOnce"/>
      <p:bldP spid="24" grpId="0" build="allAtOnce"/>
      <p:bldP spid="23" grpId="0"/>
      <p:bldP spid="25" grpId="0"/>
      <p:bldP spid="26" grpId="0"/>
      <p:bldP spid="27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939</TotalTime>
  <Words>1206</Words>
  <Application>Microsoft Office PowerPoint</Application>
  <PresentationFormat>On-screen Show (4:3)</PresentationFormat>
  <Paragraphs>336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Foundry</vt:lpstr>
      <vt:lpstr>Finding the Material for Boat CREW Qualification</vt:lpstr>
      <vt:lpstr>Slide 2</vt:lpstr>
      <vt:lpstr>Slide 3</vt:lpstr>
      <vt:lpstr>Slide 4</vt:lpstr>
      <vt:lpstr>Slide 5</vt:lpstr>
      <vt:lpstr>Slide 6</vt:lpstr>
      <vt:lpstr>Slide 7</vt:lpstr>
      <vt:lpstr>How it Works - Overview</vt:lpstr>
      <vt:lpstr>How it Works - Overview</vt:lpstr>
      <vt:lpstr>Boat Crew Seamanship  Manual COMDTINST M16114.5 (series), </vt:lpstr>
      <vt:lpstr>Slide 11</vt:lpstr>
      <vt:lpstr>Good News</vt:lpstr>
      <vt:lpstr>Good News</vt:lpstr>
      <vt:lpstr>Slide 14</vt:lpstr>
      <vt:lpstr>Slide 15</vt:lpstr>
      <vt:lpstr>Find the Reading Example</vt:lpstr>
      <vt:lpstr>Slide 17</vt:lpstr>
      <vt:lpstr>Slide 18</vt:lpstr>
      <vt:lpstr>Slide 19</vt:lpstr>
      <vt:lpstr>Slide 20</vt:lpstr>
      <vt:lpstr>Slide 21</vt:lpstr>
      <vt:lpstr>Slide 22</vt:lpstr>
      <vt:lpstr>Find the Reading Example</vt:lpstr>
      <vt:lpstr>Slide 24</vt:lpstr>
      <vt:lpstr>Table of Contents</vt:lpstr>
      <vt:lpstr>Slide 26</vt:lpstr>
      <vt:lpstr>Slide 27</vt:lpstr>
      <vt:lpstr>Slide 28</vt:lpstr>
      <vt:lpstr>Slide 29</vt:lpstr>
      <vt:lpstr>What Exactly are the Tasks ?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Crew Tasks</vt:lpstr>
      <vt:lpstr>Signoff Process</vt:lpstr>
      <vt:lpstr>Certification Process</vt:lpstr>
      <vt:lpstr>Currency Maintenance</vt:lpstr>
      <vt:lpstr>Underway Training</vt:lpstr>
      <vt:lpstr>Slide 50</vt:lpstr>
      <vt:lpstr>Slide 51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Bell</dc:creator>
  <cp:lastModifiedBy>William Bell</cp:lastModifiedBy>
  <cp:revision>100</cp:revision>
  <dcterms:created xsi:type="dcterms:W3CDTF">2019-06-14T15:21:55Z</dcterms:created>
  <dcterms:modified xsi:type="dcterms:W3CDTF">2021-07-30T02:26:22Z</dcterms:modified>
</cp:coreProperties>
</file>