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2"/>
  </p:notesMasterIdLst>
  <p:sldIdLst>
    <p:sldId id="256" r:id="rId2"/>
    <p:sldId id="257" r:id="rId3"/>
    <p:sldId id="279" r:id="rId4"/>
    <p:sldId id="280" r:id="rId5"/>
    <p:sldId id="281" r:id="rId6"/>
    <p:sldId id="283" r:id="rId7"/>
    <p:sldId id="286" r:id="rId8"/>
    <p:sldId id="258" r:id="rId9"/>
    <p:sldId id="259" r:id="rId10"/>
    <p:sldId id="261" r:id="rId11"/>
    <p:sldId id="262" r:id="rId12"/>
    <p:sldId id="263" r:id="rId13"/>
    <p:sldId id="260" r:id="rId14"/>
    <p:sldId id="264" r:id="rId15"/>
    <p:sldId id="265" r:id="rId16"/>
    <p:sldId id="266" r:id="rId17"/>
    <p:sldId id="267" r:id="rId18"/>
    <p:sldId id="268" r:id="rId19"/>
    <p:sldId id="269" r:id="rId20"/>
    <p:sldId id="271" r:id="rId21"/>
    <p:sldId id="273" r:id="rId22"/>
    <p:sldId id="272" r:id="rId23"/>
    <p:sldId id="274" r:id="rId24"/>
    <p:sldId id="285" r:id="rId25"/>
    <p:sldId id="275" r:id="rId26"/>
    <p:sldId id="277" r:id="rId27"/>
    <p:sldId id="276" r:id="rId28"/>
    <p:sldId id="278" r:id="rId29"/>
    <p:sldId id="287"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7D30F-85F4-4E67-9E9C-565D97DEB674}" type="datetimeFigureOut">
              <a:rPr lang="en-US" smtClean="0"/>
              <a:pPr/>
              <a:t>7/29/2021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D0401-8E31-4B10-A541-DE14D819DF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red pennants = Gale Warning - </a:t>
            </a:r>
            <a:r>
              <a:rPr lang="en-US" b="1" dirty="0" smtClean="0"/>
              <a:t>GALE WARNING</a:t>
            </a:r>
            <a:r>
              <a:rPr lang="en-US" dirty="0" smtClean="0"/>
              <a:t>: A </a:t>
            </a:r>
            <a:r>
              <a:rPr lang="en-US" b="1" dirty="0" smtClean="0"/>
              <a:t>warning</a:t>
            </a:r>
            <a:r>
              <a:rPr lang="en-US" dirty="0" smtClean="0"/>
              <a:t> of sustained surface winds, or frequent gusts, in the range of 34 knots (39 mph) to 47 knots (54 mph) inclusive, either predicted or occurring, and not directly associated with a tropical cyclone.</a:t>
            </a:r>
          </a:p>
          <a:p>
            <a:endParaRPr lang="en-US" dirty="0" smtClean="0"/>
          </a:p>
          <a:p>
            <a:r>
              <a:rPr lang="en-US" dirty="0" smtClean="0"/>
              <a:t>One</a:t>
            </a:r>
            <a:r>
              <a:rPr lang="en-US" baseline="0" dirty="0" smtClean="0"/>
              <a:t> red pennant = Small Craft Advisory </a:t>
            </a:r>
            <a:endParaRPr lang="en-US" dirty="0"/>
          </a:p>
        </p:txBody>
      </p:sp>
      <p:sp>
        <p:nvSpPr>
          <p:cNvPr id="4" name="Slide Number Placeholder 3"/>
          <p:cNvSpPr>
            <a:spLocks noGrp="1"/>
          </p:cNvSpPr>
          <p:nvPr>
            <p:ph type="sldNum" sz="quarter" idx="10"/>
          </p:nvPr>
        </p:nvSpPr>
        <p:spPr/>
        <p:txBody>
          <a:bodyPr/>
          <a:lstStyle/>
          <a:p>
            <a:fld id="{645D0401-8E31-4B10-A541-DE14D819DFCD}"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r>
              <a:rPr lang="en-US" smtClean="0"/>
              <a:t>29 JUL 2021</a:t>
            </a: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9A22604-EC87-4364-B24D-E556C4E2EBB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US" smtClean="0"/>
              <a:t>Overview - BCQP - Crew       WJ Bell</a:t>
            </a:r>
            <a:endParaRPr lang="en-US"/>
          </a:p>
        </p:txBody>
      </p:sp>
      <p:pic>
        <p:nvPicPr>
          <p:cNvPr id="13" name="Picture 12" descr="tn_AUX_M.gif"/>
          <p:cNvPicPr>
            <a:picLocks noChangeAspect="1"/>
          </p:cNvPicPr>
          <p:nvPr userDrawn="1"/>
        </p:nvPicPr>
        <p:blipFill>
          <a:blip r:embed="rId2" cstate="print"/>
          <a:stretch>
            <a:fillRect/>
          </a:stretch>
        </p:blipFill>
        <p:spPr>
          <a:xfrm>
            <a:off x="381000" y="381000"/>
            <a:ext cx="952500" cy="9525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29 JUL 2021</a:t>
            </a:r>
            <a:endParaRPr lang="en-US"/>
          </a:p>
        </p:txBody>
      </p:sp>
      <p:sp>
        <p:nvSpPr>
          <p:cNvPr id="5" name="Footer Placeholder 4"/>
          <p:cNvSpPr>
            <a:spLocks noGrp="1"/>
          </p:cNvSpPr>
          <p:nvPr>
            <p:ph type="ftr" sz="quarter" idx="11"/>
          </p:nvPr>
        </p:nvSpPr>
        <p:spPr/>
        <p:txBody>
          <a:bodyPr/>
          <a:lstStyle>
            <a:extLst/>
          </a:lstStyle>
          <a:p>
            <a:r>
              <a:rPr lang="en-US" smtClean="0"/>
              <a:t>Overview - BCQP - Crew       WJ Bell</a:t>
            </a:r>
            <a:endParaRPr lang="en-US"/>
          </a:p>
        </p:txBody>
      </p:sp>
      <p:sp>
        <p:nvSpPr>
          <p:cNvPr id="6" name="Slide Number Placeholder 5"/>
          <p:cNvSpPr>
            <a:spLocks noGrp="1"/>
          </p:cNvSpPr>
          <p:nvPr>
            <p:ph type="sldNum" sz="quarter" idx="12"/>
          </p:nvPr>
        </p:nvSpPr>
        <p:spPr/>
        <p:txBody>
          <a:bodyPr/>
          <a:lstStyle>
            <a:extLst/>
          </a:lstStyle>
          <a:p>
            <a:fld id="{B9A22604-EC87-4364-B24D-E556C4E2EB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29 JUL 2021</a:t>
            </a:r>
            <a:endParaRPr lang="en-US"/>
          </a:p>
        </p:txBody>
      </p:sp>
      <p:sp>
        <p:nvSpPr>
          <p:cNvPr id="5" name="Footer Placeholder 4"/>
          <p:cNvSpPr>
            <a:spLocks noGrp="1"/>
          </p:cNvSpPr>
          <p:nvPr>
            <p:ph type="ftr" sz="quarter" idx="11"/>
          </p:nvPr>
        </p:nvSpPr>
        <p:spPr/>
        <p:txBody>
          <a:bodyPr/>
          <a:lstStyle>
            <a:extLst/>
          </a:lstStyle>
          <a:p>
            <a:r>
              <a:rPr lang="en-US" smtClean="0"/>
              <a:t>Overview - BCQP - Crew       WJ Bell</a:t>
            </a:r>
            <a:endParaRPr lang="en-US"/>
          </a:p>
        </p:txBody>
      </p:sp>
      <p:sp>
        <p:nvSpPr>
          <p:cNvPr id="6" name="Slide Number Placeholder 5"/>
          <p:cNvSpPr>
            <a:spLocks noGrp="1"/>
          </p:cNvSpPr>
          <p:nvPr>
            <p:ph type="sldNum" sz="quarter" idx="12"/>
          </p:nvPr>
        </p:nvSpPr>
        <p:spPr/>
        <p:txBody>
          <a:bodyPr/>
          <a:lstStyle>
            <a:extLst/>
          </a:lstStyle>
          <a:p>
            <a:fld id="{B9A22604-EC87-4364-B24D-E556C4E2EB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29 JUL 2021</a:t>
            </a:r>
            <a:endParaRPr lang="en-US" dirty="0"/>
          </a:p>
        </p:txBody>
      </p:sp>
      <p:sp>
        <p:nvSpPr>
          <p:cNvPr id="5" name="Footer Placeholder 4"/>
          <p:cNvSpPr>
            <a:spLocks noGrp="1"/>
          </p:cNvSpPr>
          <p:nvPr>
            <p:ph type="ftr" sz="quarter" idx="11"/>
          </p:nvPr>
        </p:nvSpPr>
        <p:spPr/>
        <p:txBody>
          <a:bodyPr/>
          <a:lstStyle>
            <a:extLst/>
          </a:lstStyle>
          <a:p>
            <a:pPr algn="l"/>
            <a:r>
              <a:rPr lang="en-US" smtClean="0"/>
              <a:t>Overview - BCQP - Crew       WJ Bell</a:t>
            </a:r>
            <a:endParaRPr lang="en-US" dirty="0"/>
          </a:p>
        </p:txBody>
      </p:sp>
      <p:sp>
        <p:nvSpPr>
          <p:cNvPr id="6" name="Slide Number Placeholder 5"/>
          <p:cNvSpPr>
            <a:spLocks noGrp="1"/>
          </p:cNvSpPr>
          <p:nvPr>
            <p:ph type="sldNum" sz="quarter" idx="12"/>
          </p:nvPr>
        </p:nvSpPr>
        <p:spPr/>
        <p:txBody>
          <a:bodyPr/>
          <a:lstStyle>
            <a:extLst/>
          </a:lstStyle>
          <a:p>
            <a:fld id="{B9A22604-EC87-4364-B24D-E556C4E2EBB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r>
              <a:rPr lang="en-US" smtClean="0"/>
              <a:t>29 JUL 2021</a:t>
            </a: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9A22604-EC87-4364-B24D-E556C4E2EBB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US" smtClean="0"/>
              <a:t>Overview - BCQP - Crew       WJ Bell</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29 JUL 2021</a:t>
            </a:r>
            <a:endParaRPr lang="en-US"/>
          </a:p>
        </p:txBody>
      </p:sp>
      <p:sp>
        <p:nvSpPr>
          <p:cNvPr id="6" name="Footer Placeholder 5"/>
          <p:cNvSpPr>
            <a:spLocks noGrp="1"/>
          </p:cNvSpPr>
          <p:nvPr>
            <p:ph type="ftr" sz="quarter" idx="11"/>
          </p:nvPr>
        </p:nvSpPr>
        <p:spPr/>
        <p:txBody>
          <a:bodyPr/>
          <a:lstStyle>
            <a:extLst/>
          </a:lstStyle>
          <a:p>
            <a:r>
              <a:rPr lang="en-US" smtClean="0"/>
              <a:t>Overview - BCQP - Crew       WJ Bell</a:t>
            </a: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9A22604-EC87-4364-B24D-E556C4E2EBB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29 JUL 2021</a:t>
            </a:r>
            <a:endParaRPr lang="en-US"/>
          </a:p>
        </p:txBody>
      </p:sp>
      <p:sp>
        <p:nvSpPr>
          <p:cNvPr id="8" name="Footer Placeholder 7"/>
          <p:cNvSpPr>
            <a:spLocks noGrp="1"/>
          </p:cNvSpPr>
          <p:nvPr>
            <p:ph type="ftr" sz="quarter" idx="11"/>
          </p:nvPr>
        </p:nvSpPr>
        <p:spPr/>
        <p:txBody>
          <a:bodyPr/>
          <a:lstStyle>
            <a:extLst/>
          </a:lstStyle>
          <a:p>
            <a:r>
              <a:rPr lang="en-US" smtClean="0"/>
              <a:t>Overview - BCQP - Crew       WJ Bell</a:t>
            </a: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9A22604-EC87-4364-B24D-E556C4E2EB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29 JUL 2021</a:t>
            </a:r>
            <a:endParaRPr lang="en-US" dirty="0"/>
          </a:p>
        </p:txBody>
      </p:sp>
      <p:sp>
        <p:nvSpPr>
          <p:cNvPr id="4" name="Footer Placeholder 3"/>
          <p:cNvSpPr>
            <a:spLocks noGrp="1"/>
          </p:cNvSpPr>
          <p:nvPr>
            <p:ph type="ftr" sz="quarter" idx="11"/>
          </p:nvPr>
        </p:nvSpPr>
        <p:spPr/>
        <p:txBody>
          <a:bodyPr/>
          <a:lstStyle>
            <a:extLst/>
          </a:lstStyle>
          <a:p>
            <a:r>
              <a:rPr lang="en-US" smtClean="0"/>
              <a:t>Overview - BCQP - Crew       WJ Bell</a:t>
            </a:r>
            <a:endParaRPr lang="en-US" dirty="0"/>
          </a:p>
        </p:txBody>
      </p:sp>
      <p:sp>
        <p:nvSpPr>
          <p:cNvPr id="5" name="Slide Number Placeholder 4"/>
          <p:cNvSpPr>
            <a:spLocks noGrp="1"/>
          </p:cNvSpPr>
          <p:nvPr>
            <p:ph type="sldNum" sz="quarter" idx="12"/>
          </p:nvPr>
        </p:nvSpPr>
        <p:spPr/>
        <p:txBody>
          <a:bodyPr/>
          <a:lstStyle>
            <a:extLst/>
          </a:lstStyle>
          <a:p>
            <a:fld id="{B9A22604-EC87-4364-B24D-E556C4E2EBB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29 JUL 2021</a:t>
            </a:r>
            <a:endParaRPr lang="en-US" dirty="0"/>
          </a:p>
        </p:txBody>
      </p:sp>
      <p:sp>
        <p:nvSpPr>
          <p:cNvPr id="3" name="Footer Placeholder 2"/>
          <p:cNvSpPr>
            <a:spLocks noGrp="1"/>
          </p:cNvSpPr>
          <p:nvPr>
            <p:ph type="ftr" sz="quarter" idx="11"/>
          </p:nvPr>
        </p:nvSpPr>
        <p:spPr/>
        <p:txBody>
          <a:bodyPr/>
          <a:lstStyle>
            <a:extLst/>
          </a:lstStyle>
          <a:p>
            <a:r>
              <a:rPr lang="en-US" smtClean="0"/>
              <a:t>Overview - BCQP - Crew       WJ Bell</a:t>
            </a:r>
            <a:endParaRPr lang="en-US" dirty="0"/>
          </a:p>
        </p:txBody>
      </p:sp>
      <p:sp>
        <p:nvSpPr>
          <p:cNvPr id="4" name="Slide Number Placeholder 3"/>
          <p:cNvSpPr>
            <a:spLocks noGrp="1"/>
          </p:cNvSpPr>
          <p:nvPr>
            <p:ph type="sldNum" sz="quarter" idx="12"/>
          </p:nvPr>
        </p:nvSpPr>
        <p:spPr/>
        <p:txBody>
          <a:bodyPr/>
          <a:lstStyle>
            <a:extLst/>
          </a:lstStyle>
          <a:p>
            <a:fld id="{B9A22604-EC87-4364-B24D-E556C4E2EB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r>
              <a:rPr lang="en-US" smtClean="0"/>
              <a:t>29 JUL 2021</a:t>
            </a: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9A22604-EC87-4364-B24D-E556C4E2EBB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US" smtClean="0"/>
              <a:t>Overview - BCQP - Crew       WJ Bell</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r>
              <a:rPr lang="en-US" smtClean="0"/>
              <a:t>29 JUL 2021</a:t>
            </a: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9A22604-EC87-4364-B24D-E556C4E2EBB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US" smtClean="0"/>
              <a:t>Overview - BCQP - Crew       WJ Bell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r>
              <a:rPr lang="en-US" smtClean="0"/>
              <a:t>Overview - BCQP - Crew       WJ Bell</a:t>
            </a:r>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r>
              <a:rPr lang="en-US" smtClean="0"/>
              <a:t>29 JUL 2021</a:t>
            </a:r>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9A22604-EC87-4364-B24D-E556C4E2EBB8}"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8" name="Picture 7" descr="tn_AUX_M.gif"/>
          <p:cNvPicPr>
            <a:picLocks noChangeAspect="1"/>
          </p:cNvPicPr>
          <p:nvPr userDrawn="1"/>
        </p:nvPicPr>
        <p:blipFill>
          <a:blip r:embed="rId13" cstate="print"/>
          <a:stretch>
            <a:fillRect/>
          </a:stretch>
        </p:blipFill>
        <p:spPr>
          <a:xfrm>
            <a:off x="381000" y="381000"/>
            <a:ext cx="952500" cy="952500"/>
          </a:xfrm>
          <a:prstGeom prst="rect">
            <a:avLst/>
          </a:prstGeom>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1523999"/>
          </a:xfrm>
        </p:spPr>
        <p:txBody>
          <a:bodyPr>
            <a:normAutofit fontScale="90000"/>
          </a:bodyPr>
          <a:lstStyle/>
          <a:p>
            <a:r>
              <a:rPr lang="en-US" dirty="0" smtClean="0"/>
              <a:t>Overview of the Boat Crew Qualification Program - Crew</a:t>
            </a:r>
            <a:endParaRPr lang="en-US" dirty="0"/>
          </a:p>
        </p:txBody>
      </p:sp>
      <p:sp>
        <p:nvSpPr>
          <p:cNvPr id="3" name="Subtitle 2"/>
          <p:cNvSpPr>
            <a:spLocks noGrp="1"/>
          </p:cNvSpPr>
          <p:nvPr>
            <p:ph type="subTitle" idx="1"/>
          </p:nvPr>
        </p:nvSpPr>
        <p:spPr/>
        <p:txBody>
          <a:bodyPr/>
          <a:lstStyle/>
          <a:p>
            <a:r>
              <a:rPr lang="en-US" dirty="0" smtClean="0"/>
              <a:t>Prepared by WJ Bell</a:t>
            </a:r>
          </a:p>
          <a:p>
            <a:r>
              <a:rPr lang="en-US" dirty="0" smtClean="0"/>
              <a:t>SO-OP Division 9, D1NR</a:t>
            </a:r>
          </a:p>
          <a:p>
            <a:r>
              <a:rPr lang="en-US" dirty="0" smtClean="0"/>
              <a:t>29 JUL 2021</a:t>
            </a:r>
          </a:p>
          <a:p>
            <a:endParaRPr lang="en-US" dirty="0"/>
          </a:p>
        </p:txBody>
      </p:sp>
      <p:pic>
        <p:nvPicPr>
          <p:cNvPr id="4" name="Picture 3" descr="IMG_1959ccc_comp.jpg"/>
          <p:cNvPicPr>
            <a:picLocks noChangeAspect="1"/>
          </p:cNvPicPr>
          <p:nvPr/>
        </p:nvPicPr>
        <p:blipFill>
          <a:blip r:embed="rId2" cstate="print"/>
          <a:stretch>
            <a:fillRect/>
          </a:stretch>
        </p:blipFill>
        <p:spPr>
          <a:xfrm>
            <a:off x="381000" y="2133600"/>
            <a:ext cx="3124200" cy="4370466"/>
          </a:xfrm>
          <a:prstGeom prst="rect">
            <a:avLst/>
          </a:prstGeom>
        </p:spPr>
      </p:pic>
      <p:pic>
        <p:nvPicPr>
          <p:cNvPr id="5" name="Picture 4" descr="tn_AUX_M.gif"/>
          <p:cNvPicPr>
            <a:picLocks noChangeAspect="1"/>
          </p:cNvPicPr>
          <p:nvPr/>
        </p:nvPicPr>
        <p:blipFill>
          <a:blip r:embed="rId3" cstate="print"/>
          <a:stretch>
            <a:fillRect/>
          </a:stretch>
        </p:blipFill>
        <p:spPr>
          <a:xfrm>
            <a:off x="381000" y="381000"/>
            <a:ext cx="952500" cy="952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Responsibilities</a:t>
            </a:r>
            <a:endParaRPr lang="en-US" dirty="0"/>
          </a:p>
        </p:txBody>
      </p:sp>
      <p:sp>
        <p:nvSpPr>
          <p:cNvPr id="3" name="Content Placeholder 2"/>
          <p:cNvSpPr>
            <a:spLocks noGrp="1"/>
          </p:cNvSpPr>
          <p:nvPr>
            <p:ph idx="1"/>
          </p:nvPr>
        </p:nvSpPr>
        <p:spPr>
          <a:xfrm>
            <a:off x="457200" y="2209800"/>
            <a:ext cx="8229600" cy="3962716"/>
          </a:xfrm>
        </p:spPr>
        <p:txBody>
          <a:bodyPr>
            <a:normAutofit fontScale="77500" lnSpcReduction="20000"/>
          </a:bodyPr>
          <a:lstStyle/>
          <a:p>
            <a:endParaRPr lang="en-US" dirty="0" smtClean="0"/>
          </a:p>
          <a:p>
            <a:r>
              <a:rPr lang="en-US" b="1" dirty="0" smtClean="0"/>
              <a:t>… </a:t>
            </a:r>
            <a:r>
              <a:rPr lang="en-US" dirty="0" smtClean="0"/>
              <a:t>being aware of the capabilities and limitations of Auxiliary facilities under their control, </a:t>
            </a:r>
            <a:br>
              <a:rPr lang="en-US" dirty="0" smtClean="0"/>
            </a:br>
            <a:endParaRPr lang="en-US" dirty="0" smtClean="0"/>
          </a:p>
          <a:p>
            <a:r>
              <a:rPr lang="en-US" dirty="0" smtClean="0"/>
              <a:t>… ensuring that patrol orders (reimbursable or non-reimbursable) are issued for all Auxiliary patrols. </a:t>
            </a:r>
            <a:br>
              <a:rPr lang="en-US" dirty="0" smtClean="0"/>
            </a:br>
            <a:r>
              <a:rPr lang="en-US" dirty="0" smtClean="0"/>
              <a:t/>
            </a:r>
            <a:br>
              <a:rPr lang="en-US" dirty="0" smtClean="0"/>
            </a:br>
            <a:endParaRPr lang="en-US" dirty="0" smtClean="0"/>
          </a:p>
          <a:p>
            <a:pPr>
              <a:buNone/>
            </a:pPr>
            <a:r>
              <a:rPr lang="en-US" dirty="0" smtClean="0"/>
              <a:t>	</a:t>
            </a:r>
          </a:p>
          <a:p>
            <a:endParaRPr lang="en-US" dirty="0" smtClean="0"/>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10</a:t>
            </a:fld>
            <a:endParaRPr lang="en-US"/>
          </a:p>
        </p:txBody>
      </p:sp>
      <p:sp>
        <p:nvSpPr>
          <p:cNvPr id="5" name="TextBox 4"/>
          <p:cNvSpPr txBox="1"/>
          <p:nvPr/>
        </p:nvSpPr>
        <p:spPr>
          <a:xfrm>
            <a:off x="838200" y="1600200"/>
            <a:ext cx="7162800" cy="523220"/>
          </a:xfrm>
          <a:prstGeom prst="rect">
            <a:avLst/>
          </a:prstGeom>
          <a:noFill/>
        </p:spPr>
        <p:txBody>
          <a:bodyPr wrap="square" rtlCol="0">
            <a:spAutoFit/>
          </a:bodyPr>
          <a:lstStyle/>
          <a:p>
            <a:r>
              <a:rPr lang="en-US" sz="2800" b="1" dirty="0" smtClean="0">
                <a:solidFill>
                  <a:srgbClr val="FFFF00"/>
                </a:solidFill>
              </a:rPr>
              <a:t>Coast Guard Order Issuing Authority: </a:t>
            </a:r>
            <a:endParaRPr lang="en-US" sz="2800" dirty="0">
              <a:solidFill>
                <a:srgbClr val="FFFF00"/>
              </a:solidFill>
            </a:endParaRPr>
          </a:p>
        </p:txBody>
      </p:sp>
      <p:sp>
        <p:nvSpPr>
          <p:cNvPr id="6" name="Date Placeholder 5"/>
          <p:cNvSpPr>
            <a:spLocks noGrp="1"/>
          </p:cNvSpPr>
          <p:nvPr>
            <p:ph type="dt" sz="half" idx="10"/>
          </p:nvPr>
        </p:nvSpPr>
        <p:spPr/>
        <p:txBody>
          <a:bodyPr/>
          <a:lstStyle/>
          <a:p>
            <a:r>
              <a:rPr lang="en-US" smtClean="0"/>
              <a:t>29 JUL 2021</a:t>
            </a:r>
            <a:endParaRPr lang="en-US" dirty="0"/>
          </a:p>
        </p:txBody>
      </p:sp>
      <p:sp>
        <p:nvSpPr>
          <p:cNvPr id="7" name="Footer Placeholder 6"/>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Responsibilities</a:t>
            </a:r>
            <a:endParaRPr lang="en-US" dirty="0"/>
          </a:p>
        </p:txBody>
      </p:sp>
      <p:sp>
        <p:nvSpPr>
          <p:cNvPr id="3" name="Content Placeholder 2"/>
          <p:cNvSpPr>
            <a:spLocks noGrp="1"/>
          </p:cNvSpPr>
          <p:nvPr>
            <p:ph idx="1"/>
          </p:nvPr>
        </p:nvSpPr>
        <p:spPr>
          <a:xfrm>
            <a:off x="457200" y="2514600"/>
            <a:ext cx="8229600" cy="3886517"/>
          </a:xfrm>
        </p:spPr>
        <p:txBody>
          <a:bodyPr>
            <a:normAutofit fontScale="25000" lnSpcReduction="20000"/>
          </a:bodyPr>
          <a:lstStyle/>
          <a:p>
            <a:endParaRPr lang="en-US" dirty="0" smtClean="0"/>
          </a:p>
          <a:p>
            <a:pPr>
              <a:buNone/>
            </a:pPr>
            <a:r>
              <a:rPr lang="en-US" dirty="0" smtClean="0"/>
              <a:t>	</a:t>
            </a:r>
          </a:p>
          <a:p>
            <a:r>
              <a:rPr lang="en-US" sz="11200" dirty="0" smtClean="0"/>
              <a:t>… ensuring that members are properly trained, qualified, and certified and that facilities are properly inspected and equipped. </a:t>
            </a:r>
            <a:br>
              <a:rPr lang="en-US" sz="11200" dirty="0" smtClean="0"/>
            </a:br>
            <a:endParaRPr lang="en-US" sz="11200" dirty="0" smtClean="0"/>
          </a:p>
          <a:p>
            <a:r>
              <a:rPr lang="en-US" sz="11200" dirty="0" smtClean="0"/>
              <a:t>… they have the authority and responsibility to abort any ordered mission if they become aware of any situation pertaining to the mission or crew that may adversely affect the safety of the mission. </a:t>
            </a:r>
          </a:p>
          <a:p>
            <a:pPr>
              <a:buNone/>
            </a:pPr>
            <a:r>
              <a:rPr lang="en-US" sz="9600" dirty="0" smtClean="0"/>
              <a:t>	</a:t>
            </a:r>
          </a:p>
          <a:p>
            <a:pPr>
              <a:buNone/>
            </a:pPr>
            <a:endParaRPr lang="en-US" dirty="0" smtClean="0"/>
          </a:p>
          <a:p>
            <a:endParaRPr lang="en-US" dirty="0" smtClean="0"/>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11</a:t>
            </a:fld>
            <a:endParaRPr lang="en-US"/>
          </a:p>
        </p:txBody>
      </p:sp>
      <p:sp>
        <p:nvSpPr>
          <p:cNvPr id="5" name="TextBox 4"/>
          <p:cNvSpPr txBox="1"/>
          <p:nvPr/>
        </p:nvSpPr>
        <p:spPr>
          <a:xfrm>
            <a:off x="685800" y="1600200"/>
            <a:ext cx="8077200" cy="523220"/>
          </a:xfrm>
          <a:prstGeom prst="rect">
            <a:avLst/>
          </a:prstGeom>
          <a:noFill/>
        </p:spPr>
        <p:txBody>
          <a:bodyPr wrap="square" rtlCol="0">
            <a:spAutoFit/>
          </a:bodyPr>
          <a:lstStyle/>
          <a:p>
            <a:r>
              <a:rPr lang="en-US" sz="2800" b="1" dirty="0" smtClean="0">
                <a:solidFill>
                  <a:srgbClr val="FFFF00"/>
                </a:solidFill>
              </a:rPr>
              <a:t>Auxiliary OPS Officers &amp;  Elected Leaders: </a:t>
            </a:r>
            <a:endParaRPr lang="en-US" sz="400" dirty="0"/>
          </a:p>
        </p:txBody>
      </p:sp>
      <p:sp>
        <p:nvSpPr>
          <p:cNvPr id="6" name="Date Placeholder 5"/>
          <p:cNvSpPr>
            <a:spLocks noGrp="1"/>
          </p:cNvSpPr>
          <p:nvPr>
            <p:ph type="dt" sz="half" idx="10"/>
          </p:nvPr>
        </p:nvSpPr>
        <p:spPr/>
        <p:txBody>
          <a:bodyPr/>
          <a:lstStyle/>
          <a:p>
            <a:r>
              <a:rPr lang="en-US" smtClean="0"/>
              <a:t>29 JUL 2021</a:t>
            </a:r>
            <a:endParaRPr lang="en-US" dirty="0"/>
          </a:p>
        </p:txBody>
      </p:sp>
      <p:sp>
        <p:nvSpPr>
          <p:cNvPr id="7" name="Footer Placeholder 6"/>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Responsibilities</a:t>
            </a:r>
            <a:endParaRPr lang="en-US" dirty="0"/>
          </a:p>
        </p:txBody>
      </p:sp>
      <p:sp>
        <p:nvSpPr>
          <p:cNvPr id="3" name="Content Placeholder 2"/>
          <p:cNvSpPr>
            <a:spLocks noGrp="1"/>
          </p:cNvSpPr>
          <p:nvPr>
            <p:ph idx="1"/>
          </p:nvPr>
        </p:nvSpPr>
        <p:spPr>
          <a:xfrm>
            <a:off x="152400" y="2438400"/>
            <a:ext cx="8763000" cy="3733800"/>
          </a:xfrm>
        </p:spPr>
        <p:txBody>
          <a:bodyPr>
            <a:normAutofit fontScale="25000" lnSpcReduction="20000"/>
          </a:bodyPr>
          <a:lstStyle/>
          <a:p>
            <a:r>
              <a:rPr lang="en-US" sz="10800" b="1" dirty="0" smtClean="0"/>
              <a:t> </a:t>
            </a:r>
            <a:r>
              <a:rPr lang="en-US" sz="10800" dirty="0" smtClean="0"/>
              <a:t>All members must work as a team. </a:t>
            </a:r>
            <a:br>
              <a:rPr lang="en-US" sz="10800" dirty="0" smtClean="0"/>
            </a:br>
            <a:endParaRPr lang="en-US" sz="10800" dirty="0" smtClean="0"/>
          </a:p>
          <a:p>
            <a:r>
              <a:rPr lang="en-US" sz="10800" dirty="0" smtClean="0"/>
              <a:t>The team may be the crew members on an individual patrol facility, </a:t>
            </a:r>
            <a:br>
              <a:rPr lang="en-US" sz="10800" dirty="0" smtClean="0"/>
            </a:br>
            <a:endParaRPr lang="en-US" sz="10800" dirty="0" smtClean="0"/>
          </a:p>
          <a:p>
            <a:r>
              <a:rPr lang="en-US" sz="10800" dirty="0" smtClean="0"/>
              <a:t>Each member of each team must maintain continual situational awareness, and alert others on the team when an unsafe situation arises </a:t>
            </a:r>
            <a:r>
              <a:rPr lang="en-US" sz="10800" b="1" dirty="0" smtClean="0"/>
              <a:t>	</a:t>
            </a:r>
          </a:p>
          <a:p>
            <a:endParaRPr lang="en-US" dirty="0" smtClean="0"/>
          </a:p>
          <a:p>
            <a:pPr>
              <a:buNone/>
            </a:pPr>
            <a:r>
              <a:rPr lang="en-US" dirty="0" smtClean="0"/>
              <a:t>	</a:t>
            </a:r>
          </a:p>
          <a:p>
            <a:pPr>
              <a:buNone/>
            </a:pPr>
            <a:r>
              <a:rPr lang="en-US" sz="9600" dirty="0" smtClean="0"/>
              <a:t>	</a:t>
            </a:r>
          </a:p>
          <a:p>
            <a:pPr>
              <a:buNone/>
            </a:pPr>
            <a:endParaRPr lang="en-US" dirty="0" smtClean="0"/>
          </a:p>
          <a:p>
            <a:endParaRPr lang="en-US" dirty="0" smtClean="0"/>
          </a:p>
          <a:p>
            <a:pPr>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12</a:t>
            </a:fld>
            <a:endParaRPr lang="en-US"/>
          </a:p>
        </p:txBody>
      </p:sp>
      <p:sp>
        <p:nvSpPr>
          <p:cNvPr id="6" name="TextBox 5"/>
          <p:cNvSpPr txBox="1"/>
          <p:nvPr/>
        </p:nvSpPr>
        <p:spPr>
          <a:xfrm>
            <a:off x="609600" y="1524000"/>
            <a:ext cx="7010400" cy="523220"/>
          </a:xfrm>
          <a:prstGeom prst="rect">
            <a:avLst/>
          </a:prstGeom>
          <a:noFill/>
        </p:spPr>
        <p:txBody>
          <a:bodyPr wrap="square" rtlCol="0">
            <a:spAutoFit/>
          </a:bodyPr>
          <a:lstStyle/>
          <a:p>
            <a:r>
              <a:rPr lang="en-US" sz="2800" b="1" dirty="0" smtClean="0">
                <a:solidFill>
                  <a:srgbClr val="FFFF00"/>
                </a:solidFill>
              </a:rPr>
              <a:t>Everyone is responsible</a:t>
            </a:r>
            <a:endParaRPr lang="en-US" sz="400" dirty="0"/>
          </a:p>
        </p:txBody>
      </p:sp>
      <p:sp>
        <p:nvSpPr>
          <p:cNvPr id="7" name="Date Placeholder 6"/>
          <p:cNvSpPr>
            <a:spLocks noGrp="1"/>
          </p:cNvSpPr>
          <p:nvPr>
            <p:ph type="dt" sz="half" idx="10"/>
          </p:nvPr>
        </p:nvSpPr>
        <p:spPr/>
        <p:txBody>
          <a:bodyPr/>
          <a:lstStyle/>
          <a:p>
            <a:r>
              <a:rPr lang="en-US" smtClean="0"/>
              <a:t>29 JUL 2021</a:t>
            </a:r>
            <a:endParaRPr lang="en-US" dirty="0"/>
          </a:p>
        </p:txBody>
      </p:sp>
      <p:sp>
        <p:nvSpPr>
          <p:cNvPr id="8" name="Footer Placeholder 7"/>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Required by Law</a:t>
            </a:r>
            <a:endParaRPr lang="en-US" dirty="0"/>
          </a:p>
        </p:txBody>
      </p:sp>
      <p:sp>
        <p:nvSpPr>
          <p:cNvPr id="3" name="Content Placeholder 2"/>
          <p:cNvSpPr>
            <a:spLocks noGrp="1"/>
          </p:cNvSpPr>
          <p:nvPr>
            <p:ph idx="1"/>
          </p:nvPr>
        </p:nvSpPr>
        <p:spPr>
          <a:xfrm>
            <a:off x="457200" y="1828799"/>
            <a:ext cx="8229600" cy="4343717"/>
          </a:xfrm>
        </p:spPr>
        <p:txBody>
          <a:bodyPr/>
          <a:lstStyle/>
          <a:p>
            <a:r>
              <a:rPr lang="en-US" dirty="0" smtClean="0"/>
              <a:t>The Commandant is required by law to train, examine, and qualify Auxiliary members before assigning them to duty</a:t>
            </a:r>
            <a:br>
              <a:rPr lang="en-US" dirty="0" smtClean="0"/>
            </a:br>
            <a:endParaRPr lang="en-US" dirty="0" smtClean="0"/>
          </a:p>
          <a:p>
            <a:pPr lvl="1"/>
            <a:r>
              <a:rPr lang="en-US" sz="3200" dirty="0" smtClean="0"/>
              <a:t>Protection of Aux Members</a:t>
            </a:r>
          </a:p>
          <a:p>
            <a:pPr lvl="1"/>
            <a:r>
              <a:rPr lang="en-US" sz="3200" dirty="0" smtClean="0"/>
              <a:t>Protection of the public 	</a:t>
            </a:r>
            <a:endParaRPr lang="en-US" dirty="0" smtClean="0"/>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13</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Protections</a:t>
            </a:r>
            <a:endParaRPr lang="en-US" dirty="0"/>
          </a:p>
        </p:txBody>
      </p:sp>
      <p:sp>
        <p:nvSpPr>
          <p:cNvPr id="3" name="Content Placeholder 2"/>
          <p:cNvSpPr>
            <a:spLocks noGrp="1"/>
          </p:cNvSpPr>
          <p:nvPr>
            <p:ph idx="1"/>
          </p:nvPr>
        </p:nvSpPr>
        <p:spPr>
          <a:xfrm>
            <a:off x="457200" y="1828799"/>
            <a:ext cx="8229600" cy="4343717"/>
          </a:xfrm>
        </p:spPr>
        <p:txBody>
          <a:bodyPr/>
          <a:lstStyle/>
          <a:p>
            <a:r>
              <a:rPr lang="en-US" dirty="0" smtClean="0"/>
              <a:t>Auxiliary members are afforded protection against liability for property damage or loss, personal injury, disability, or death, and are protected against third-party lawsuits resulting from the performance of their duties while under orders. </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14</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Protections</a:t>
            </a:r>
            <a:endParaRPr lang="en-US" dirty="0"/>
          </a:p>
        </p:txBody>
      </p:sp>
      <p:sp>
        <p:nvSpPr>
          <p:cNvPr id="3" name="Content Placeholder 2"/>
          <p:cNvSpPr>
            <a:spLocks noGrp="1"/>
          </p:cNvSpPr>
          <p:nvPr>
            <p:ph idx="1"/>
          </p:nvPr>
        </p:nvSpPr>
        <p:spPr>
          <a:xfrm>
            <a:off x="457200" y="1828799"/>
            <a:ext cx="8229600" cy="4343717"/>
          </a:xfrm>
        </p:spPr>
        <p:txBody>
          <a:bodyPr/>
          <a:lstStyle/>
          <a:p>
            <a:r>
              <a:rPr lang="en-US" dirty="0" smtClean="0"/>
              <a:t>This liability protection is effective only when an </a:t>
            </a:r>
            <a:r>
              <a:rPr lang="en-US" dirty="0" err="1" smtClean="0"/>
              <a:t>Auxiliarist</a:t>
            </a:r>
            <a:r>
              <a:rPr lang="en-US" dirty="0" smtClean="0"/>
              <a:t>: </a:t>
            </a:r>
            <a:br>
              <a:rPr lang="en-US" dirty="0" smtClean="0"/>
            </a:br>
            <a:endParaRPr lang="en-US" dirty="0" smtClean="0"/>
          </a:p>
          <a:p>
            <a:r>
              <a:rPr lang="en-US" dirty="0" smtClean="0"/>
              <a:t>is properly qualified and assigned to duty, and </a:t>
            </a:r>
            <a:br>
              <a:rPr lang="en-US" dirty="0" smtClean="0"/>
            </a:br>
            <a:endParaRPr lang="en-US" dirty="0" smtClean="0"/>
          </a:p>
          <a:p>
            <a:r>
              <a:rPr lang="en-US" dirty="0" smtClean="0"/>
              <a:t>acting within the scope of assigned duties. 	</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15</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Positions</a:t>
            </a:r>
            <a:endParaRPr lang="en-US" dirty="0"/>
          </a:p>
        </p:txBody>
      </p:sp>
      <p:sp>
        <p:nvSpPr>
          <p:cNvPr id="3" name="Content Placeholder 2"/>
          <p:cNvSpPr>
            <a:spLocks noGrp="1"/>
          </p:cNvSpPr>
          <p:nvPr>
            <p:ph idx="1"/>
          </p:nvPr>
        </p:nvSpPr>
        <p:spPr/>
        <p:txBody>
          <a:bodyPr>
            <a:normAutofit/>
          </a:bodyPr>
          <a:lstStyle/>
          <a:p>
            <a:pPr>
              <a:lnSpc>
                <a:spcPct val="200000"/>
              </a:lnSpc>
            </a:pPr>
            <a:r>
              <a:rPr lang="en-US" dirty="0" smtClean="0"/>
              <a:t>Crew Member</a:t>
            </a:r>
          </a:p>
          <a:p>
            <a:pPr>
              <a:lnSpc>
                <a:spcPct val="200000"/>
              </a:lnSpc>
            </a:pPr>
            <a:r>
              <a:rPr lang="en-US" dirty="0" smtClean="0"/>
              <a:t>Coxswain</a:t>
            </a:r>
          </a:p>
          <a:p>
            <a:pPr>
              <a:lnSpc>
                <a:spcPct val="200000"/>
              </a:lnSpc>
            </a:pPr>
            <a:r>
              <a:rPr lang="en-US" dirty="0" smtClean="0"/>
              <a:t>PWC Operator</a:t>
            </a:r>
          </a:p>
          <a:p>
            <a:pPr>
              <a:lnSpc>
                <a:spcPct val="200000"/>
              </a:lnSpc>
            </a:pPr>
            <a:r>
              <a:rPr lang="en-US" dirty="0" smtClean="0"/>
              <a:t>AUXPAD Afloat ?  </a:t>
            </a:r>
            <a:r>
              <a:rPr lang="en-US" sz="2200" dirty="0" smtClean="0"/>
              <a:t>(subject of another COMDINST)</a:t>
            </a:r>
            <a:endParaRPr lang="en-US" sz="2200"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16</a:t>
            </a:fld>
            <a:endParaRPr lang="en-US"/>
          </a:p>
        </p:txBody>
      </p:sp>
      <p:grpSp>
        <p:nvGrpSpPr>
          <p:cNvPr id="8" name="Group 7"/>
          <p:cNvGrpSpPr/>
          <p:nvPr/>
        </p:nvGrpSpPr>
        <p:grpSpPr>
          <a:xfrm>
            <a:off x="609600" y="3733800"/>
            <a:ext cx="3276600" cy="1143000"/>
            <a:chOff x="609600" y="3733800"/>
            <a:chExt cx="3276600" cy="1143000"/>
          </a:xfrm>
        </p:grpSpPr>
        <p:cxnSp>
          <p:nvCxnSpPr>
            <p:cNvPr id="6" name="Straight Connector 5"/>
            <p:cNvCxnSpPr/>
            <p:nvPr/>
          </p:nvCxnSpPr>
          <p:spPr>
            <a:xfrm>
              <a:off x="609600" y="3733800"/>
              <a:ext cx="3200400" cy="11430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85800" y="3733800"/>
              <a:ext cx="3200400" cy="11430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Date Placeholder 8"/>
          <p:cNvSpPr>
            <a:spLocks noGrp="1"/>
          </p:cNvSpPr>
          <p:nvPr>
            <p:ph type="dt" sz="half" idx="10"/>
          </p:nvPr>
        </p:nvSpPr>
        <p:spPr/>
        <p:txBody>
          <a:bodyPr/>
          <a:lstStyle/>
          <a:p>
            <a:r>
              <a:rPr lang="en-US" smtClean="0"/>
              <a:t>29 JUL 2021</a:t>
            </a:r>
            <a:endParaRPr lang="en-US" dirty="0"/>
          </a:p>
        </p:txBody>
      </p:sp>
      <p:sp>
        <p:nvSpPr>
          <p:cNvPr id="10" name="Footer Placeholder 9"/>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par>
                          <p:cTn id="18" fill="hold">
                            <p:stCondLst>
                              <p:cond delay="500"/>
                            </p:stCondLst>
                            <p:childTnLst>
                              <p:par>
                                <p:cTn id="19" presetID="4" presetClass="entr" presetSubtype="32"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Crew Member</a:t>
            </a:r>
            <a:endParaRPr lang="en-US" dirty="0"/>
          </a:p>
        </p:txBody>
      </p:sp>
      <p:sp>
        <p:nvSpPr>
          <p:cNvPr id="3" name="Content Placeholder 2"/>
          <p:cNvSpPr>
            <a:spLocks noGrp="1"/>
          </p:cNvSpPr>
          <p:nvPr>
            <p:ph idx="1"/>
          </p:nvPr>
        </p:nvSpPr>
        <p:spPr/>
        <p:txBody>
          <a:bodyPr/>
          <a:lstStyle/>
          <a:p>
            <a:r>
              <a:rPr lang="en-US" dirty="0" smtClean="0"/>
              <a:t>assists the coxswain with handling the boat and performing mission activities. </a:t>
            </a:r>
          </a:p>
          <a:p>
            <a:pPr>
              <a:buNone/>
            </a:pPr>
            <a:r>
              <a:rPr lang="en-US" dirty="0" smtClean="0"/>
              <a:t>	</a:t>
            </a:r>
          </a:p>
          <a:p>
            <a:pPr>
              <a:lnSpc>
                <a:spcPct val="200000"/>
              </a:lnSpc>
            </a:pPr>
            <a:endParaRPr lang="en-US" dirty="0"/>
          </a:p>
        </p:txBody>
      </p:sp>
      <p:pic>
        <p:nvPicPr>
          <p:cNvPr id="4" name="Picture 3" descr="IMG_2048cc_comp.jpg"/>
          <p:cNvPicPr>
            <a:picLocks noChangeAspect="1"/>
          </p:cNvPicPr>
          <p:nvPr/>
        </p:nvPicPr>
        <p:blipFill>
          <a:blip r:embed="rId2" cstate="print"/>
          <a:stretch>
            <a:fillRect/>
          </a:stretch>
        </p:blipFill>
        <p:spPr>
          <a:xfrm>
            <a:off x="1828800" y="2852439"/>
            <a:ext cx="5257800" cy="3753371"/>
          </a:xfrm>
          <a:prstGeom prst="rect">
            <a:avLst/>
          </a:prstGeom>
        </p:spPr>
      </p:pic>
      <p:sp>
        <p:nvSpPr>
          <p:cNvPr id="5" name="Slide Number Placeholder 4"/>
          <p:cNvSpPr>
            <a:spLocks noGrp="1"/>
          </p:cNvSpPr>
          <p:nvPr>
            <p:ph type="sldNum" sz="quarter" idx="12"/>
          </p:nvPr>
        </p:nvSpPr>
        <p:spPr/>
        <p:txBody>
          <a:bodyPr/>
          <a:lstStyle/>
          <a:p>
            <a:fld id="{B9A22604-EC87-4364-B24D-E556C4E2EBB8}" type="slidenum">
              <a:rPr lang="en-US" smtClean="0"/>
              <a:pPr/>
              <a:t>17</a:t>
            </a:fld>
            <a:endParaRPr lang="en-US"/>
          </a:p>
        </p:txBody>
      </p:sp>
      <p:sp>
        <p:nvSpPr>
          <p:cNvPr id="6" name="Date Placeholder 5"/>
          <p:cNvSpPr>
            <a:spLocks noGrp="1"/>
          </p:cNvSpPr>
          <p:nvPr>
            <p:ph type="dt" sz="half" idx="10"/>
          </p:nvPr>
        </p:nvSpPr>
        <p:spPr/>
        <p:txBody>
          <a:bodyPr/>
          <a:lstStyle/>
          <a:p>
            <a:r>
              <a:rPr lang="en-US" smtClean="0"/>
              <a:t>29 JUL 2021</a:t>
            </a:r>
            <a:endParaRPr lang="en-US" dirty="0"/>
          </a:p>
        </p:txBody>
      </p:sp>
      <p:sp>
        <p:nvSpPr>
          <p:cNvPr id="7" name="Footer Placeholder 6"/>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Coxswain</a:t>
            </a:r>
            <a:endParaRPr lang="en-US" dirty="0"/>
          </a:p>
        </p:txBody>
      </p:sp>
      <p:sp>
        <p:nvSpPr>
          <p:cNvPr id="3" name="Content Placeholder 2"/>
          <p:cNvSpPr>
            <a:spLocks noGrp="1"/>
          </p:cNvSpPr>
          <p:nvPr>
            <p:ph idx="1"/>
          </p:nvPr>
        </p:nvSpPr>
        <p:spPr>
          <a:xfrm>
            <a:off x="457200" y="1600200"/>
            <a:ext cx="8229600" cy="4343717"/>
          </a:xfrm>
        </p:spPr>
        <p:txBody>
          <a:bodyPr>
            <a:normAutofit fontScale="92500" lnSpcReduction="20000"/>
          </a:bodyPr>
          <a:lstStyle/>
          <a:p>
            <a:endParaRPr lang="en-US" dirty="0" smtClean="0"/>
          </a:p>
          <a:p>
            <a:r>
              <a:rPr lang="en-US" dirty="0" smtClean="0"/>
              <a:t>is in charge of the facility and is responsible For :</a:t>
            </a:r>
            <a:br>
              <a:rPr lang="en-US" dirty="0" smtClean="0"/>
            </a:br>
            <a:endParaRPr lang="en-US" dirty="0" smtClean="0"/>
          </a:p>
          <a:p>
            <a:pPr lvl="1"/>
            <a:r>
              <a:rPr lang="en-US" dirty="0" smtClean="0"/>
              <a:t>directing the safe navigation of the boat, </a:t>
            </a:r>
          </a:p>
          <a:p>
            <a:endParaRPr lang="en-US" dirty="0" smtClean="0"/>
          </a:p>
          <a:p>
            <a:pPr lvl="1"/>
            <a:r>
              <a:rPr lang="en-US" dirty="0" smtClean="0"/>
              <a:t>activities of the crew, and the performance of the missions. </a:t>
            </a:r>
            <a:br>
              <a:rPr lang="en-US" dirty="0" smtClean="0"/>
            </a:br>
            <a:endParaRPr lang="en-US" dirty="0" smtClean="0"/>
          </a:p>
          <a:p>
            <a:pPr lvl="1"/>
            <a:r>
              <a:rPr lang="en-US" dirty="0" smtClean="0"/>
              <a:t>Skills of a qualified coxswain include navigation, piloting, boat handling, communication, search planning, and emergency procedures. </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9A22604-EC87-4364-B24D-E556C4E2EBB8}" type="slidenum">
              <a:rPr lang="en-US" smtClean="0"/>
              <a:pPr/>
              <a:t>18</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458200" cy="1143000"/>
          </a:xfrm>
        </p:spPr>
        <p:txBody>
          <a:bodyPr>
            <a:normAutofit/>
          </a:bodyPr>
          <a:lstStyle/>
          <a:p>
            <a:r>
              <a:rPr lang="en-US" dirty="0" smtClean="0"/>
              <a:t>Qualification Program Steps</a:t>
            </a:r>
            <a:endParaRPr lang="en-US" dirty="0"/>
          </a:p>
        </p:txBody>
      </p:sp>
      <p:sp>
        <p:nvSpPr>
          <p:cNvPr id="3" name="Content Placeholder 2"/>
          <p:cNvSpPr>
            <a:spLocks noGrp="1"/>
          </p:cNvSpPr>
          <p:nvPr>
            <p:ph idx="1"/>
          </p:nvPr>
        </p:nvSpPr>
        <p:spPr>
          <a:xfrm>
            <a:off x="457200" y="2209800"/>
            <a:ext cx="5105400" cy="3962716"/>
          </a:xfrm>
        </p:spPr>
        <p:txBody>
          <a:bodyPr/>
          <a:lstStyle/>
          <a:p>
            <a:r>
              <a:rPr lang="en-US" dirty="0" smtClean="0"/>
              <a:t>Qualification </a:t>
            </a:r>
            <a:br>
              <a:rPr lang="en-US" dirty="0" smtClean="0"/>
            </a:br>
            <a:endParaRPr lang="en-US" dirty="0" smtClean="0"/>
          </a:p>
          <a:p>
            <a:r>
              <a:rPr lang="en-US" dirty="0" smtClean="0"/>
              <a:t>Certification</a:t>
            </a:r>
            <a:br>
              <a:rPr lang="en-US" dirty="0" smtClean="0"/>
            </a:br>
            <a:endParaRPr lang="en-US" dirty="0" smtClean="0"/>
          </a:p>
          <a:p>
            <a:r>
              <a:rPr lang="en-US" dirty="0" smtClean="0"/>
              <a:t>Currency Maintenance</a:t>
            </a:r>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19</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500"/>
                            </p:stCondLst>
                            <p:childTnLst>
                              <p:par>
                                <p:cTn id="13" presetID="22" presetClass="entr" presetSubtype="1"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228600" y="457200"/>
            <a:ext cx="4339949" cy="5562600"/>
          </a:xfrm>
          <a:prstGeom prst="rect">
            <a:avLst/>
          </a:prstGeom>
          <a:noFill/>
          <a:ln w="9525">
            <a:noFill/>
            <a:miter lim="800000"/>
            <a:headEnd/>
            <a:tailEnd/>
          </a:ln>
        </p:spPr>
      </p:pic>
      <p:sp>
        <p:nvSpPr>
          <p:cNvPr id="5" name="Content Placeholder 4"/>
          <p:cNvSpPr>
            <a:spLocks noGrp="1"/>
          </p:cNvSpPr>
          <p:nvPr>
            <p:ph sz="half" idx="2"/>
          </p:nvPr>
        </p:nvSpPr>
        <p:spPr/>
        <p:txBody>
          <a:bodyPr/>
          <a:lstStyle/>
          <a:p>
            <a:r>
              <a:rPr lang="en-US" dirty="0" smtClean="0"/>
              <a:t>Some requirements have been superseded </a:t>
            </a:r>
            <a:br>
              <a:rPr lang="en-US" dirty="0" smtClean="0"/>
            </a:br>
            <a:endParaRPr lang="en-US" dirty="0" smtClean="0"/>
          </a:p>
          <a:p>
            <a:r>
              <a:rPr lang="en-US" dirty="0" smtClean="0"/>
              <a:t>Example:  Risk Mgt Requirements have changed</a:t>
            </a:r>
          </a:p>
          <a:p>
            <a:endParaRPr lang="en-US" dirty="0" smtClean="0"/>
          </a:p>
          <a:p>
            <a:r>
              <a:rPr lang="en-US" dirty="0" smtClean="0"/>
              <a:t>Read the Manual</a:t>
            </a:r>
            <a:endParaRPr lang="en-US" dirty="0"/>
          </a:p>
        </p:txBody>
      </p:sp>
      <p:sp>
        <p:nvSpPr>
          <p:cNvPr id="6" name="Slide Number Placeholder 5"/>
          <p:cNvSpPr>
            <a:spLocks noGrp="1"/>
          </p:cNvSpPr>
          <p:nvPr>
            <p:ph type="sldNum" sz="quarter" idx="12"/>
          </p:nvPr>
        </p:nvSpPr>
        <p:spPr/>
        <p:txBody>
          <a:bodyPr/>
          <a:lstStyle/>
          <a:p>
            <a:fld id="{B9A22604-EC87-4364-B24D-E556C4E2EBB8}" type="slidenum">
              <a:rPr lang="en-US" smtClean="0"/>
              <a:pPr/>
              <a:t>2</a:t>
            </a:fld>
            <a:endParaRPr lang="en-US"/>
          </a:p>
        </p:txBody>
      </p:sp>
      <p:sp>
        <p:nvSpPr>
          <p:cNvPr id="7" name="Oval 6"/>
          <p:cNvSpPr/>
          <p:nvPr/>
        </p:nvSpPr>
        <p:spPr>
          <a:xfrm>
            <a:off x="381000" y="4724400"/>
            <a:ext cx="2209800" cy="68580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r>
              <a:rPr lang="en-US" smtClean="0"/>
              <a:t>29 JUL 2021</a:t>
            </a:r>
            <a:endParaRPr lang="en-US"/>
          </a:p>
        </p:txBody>
      </p:sp>
      <p:sp>
        <p:nvSpPr>
          <p:cNvPr id="9" name="Footer Placeholder 8"/>
          <p:cNvSpPr>
            <a:spLocks noGrp="1"/>
          </p:cNvSpPr>
          <p:nvPr>
            <p:ph type="ftr" sz="quarter" idx="11"/>
          </p:nvPr>
        </p:nvSpPr>
        <p:spPr/>
        <p:txBody>
          <a:bodyPr/>
          <a:lstStyle/>
          <a:p>
            <a:r>
              <a:rPr lang="en-US" smtClean="0"/>
              <a:t>Overview - BCQP - Crew       WJ Bell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par>
                                <p:cTn id="13" presetID="22" presetClass="exit" presetSubtype="4" fill="hold" grpId="1"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up)">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 Overview</a:t>
            </a:r>
            <a:endParaRPr lang="en-US" dirty="0"/>
          </a:p>
        </p:txBody>
      </p:sp>
      <p:sp>
        <p:nvSpPr>
          <p:cNvPr id="3" name="Content Placeholder 2"/>
          <p:cNvSpPr>
            <a:spLocks noGrp="1"/>
          </p:cNvSpPr>
          <p:nvPr>
            <p:ph idx="1"/>
          </p:nvPr>
        </p:nvSpPr>
        <p:spPr>
          <a:xfrm>
            <a:off x="609600" y="1676400"/>
            <a:ext cx="8077200" cy="4526280"/>
          </a:xfrm>
        </p:spPr>
        <p:txBody>
          <a:bodyPr>
            <a:normAutofit fontScale="92500" lnSpcReduction="10000"/>
          </a:bodyPr>
          <a:lstStyle/>
          <a:p>
            <a:r>
              <a:rPr lang="en-US" dirty="0" smtClean="0"/>
              <a:t>Candidate Performs Task:</a:t>
            </a:r>
          </a:p>
          <a:p>
            <a:pPr lvl="1">
              <a:lnSpc>
                <a:spcPct val="150000"/>
              </a:lnSpc>
            </a:pPr>
            <a:r>
              <a:rPr lang="en-US" sz="3000" dirty="0" smtClean="0"/>
              <a:t>personally, without assistance. </a:t>
            </a:r>
          </a:p>
          <a:p>
            <a:pPr lvl="1">
              <a:lnSpc>
                <a:spcPct val="150000"/>
              </a:lnSpc>
            </a:pPr>
            <a:r>
              <a:rPr lang="en-US" sz="3000" dirty="0" smtClean="0"/>
              <a:t>performed with little hesitation. </a:t>
            </a:r>
          </a:p>
          <a:p>
            <a:pPr lvl="1">
              <a:lnSpc>
                <a:spcPct val="150000"/>
              </a:lnSpc>
            </a:pPr>
            <a:r>
              <a:rPr lang="en-US" sz="3000" dirty="0" smtClean="0"/>
              <a:t>with confidence. </a:t>
            </a:r>
          </a:p>
          <a:p>
            <a:pPr lvl="1">
              <a:lnSpc>
                <a:spcPct val="150000"/>
              </a:lnSpc>
            </a:pPr>
            <a:r>
              <a:rPr lang="en-US" sz="3000" dirty="0" smtClean="0"/>
              <a:t>Safely</a:t>
            </a:r>
          </a:p>
          <a:p>
            <a:pPr>
              <a:lnSpc>
                <a:spcPct val="150000"/>
              </a:lnSpc>
            </a:pPr>
            <a:r>
              <a:rPr lang="en-US" dirty="0" smtClean="0"/>
              <a:t>Mentor Signs off Task</a:t>
            </a:r>
          </a:p>
          <a:p>
            <a:pPr>
              <a:lnSpc>
                <a:spcPct val="150000"/>
              </a:lnSpc>
            </a:pPr>
            <a:r>
              <a:rPr lang="en-US" dirty="0" smtClean="0"/>
              <a:t>U/W Check Ride with QE</a:t>
            </a:r>
          </a:p>
          <a:p>
            <a:pPr lvl="1">
              <a:lnSpc>
                <a:spcPct val="200000"/>
              </a:lnSpc>
            </a:pPr>
            <a:endParaRPr lang="en-US" sz="3000" b="1" dirty="0" smtClean="0"/>
          </a:p>
        </p:txBody>
      </p:sp>
      <p:sp>
        <p:nvSpPr>
          <p:cNvPr id="4" name="Slide Number Placeholder 3"/>
          <p:cNvSpPr>
            <a:spLocks noGrp="1"/>
          </p:cNvSpPr>
          <p:nvPr>
            <p:ph type="sldNum" sz="quarter" idx="12"/>
          </p:nvPr>
        </p:nvSpPr>
        <p:spPr/>
        <p:txBody>
          <a:bodyPr/>
          <a:lstStyle/>
          <a:p>
            <a:fld id="{B9A22604-EC87-4364-B24D-E556C4E2EBB8}" type="slidenum">
              <a:rPr lang="en-US" smtClean="0"/>
              <a:pPr/>
              <a:t>20</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rgbClr val="969696"/>
                                      </p:to>
                                    </p:animClr>
                                  </p:subTnLst>
                                </p:cTn>
                              </p:par>
                              <p:par>
                                <p:cTn id="33" presetID="3" presetClass="emph" presetSubtype="2" fill="hold" nodeType="withEffect">
                                  <p:stCondLst>
                                    <p:cond delay="0"/>
                                  </p:stCondLst>
                                  <p:childTnLst>
                                    <p:animClr clrSpc="rgb">
                                      <p:cBhvr override="childStyle">
                                        <p:cTn id="34" dur="2000" fill="hold"/>
                                        <p:tgtEl>
                                          <p:spTgt spid="3">
                                            <p:txEl>
                                              <p:pRg st="0" end="0"/>
                                            </p:txEl>
                                          </p:spTgt>
                                        </p:tgtEl>
                                        <p:attrNameLst>
                                          <p:attrName>style.color</p:attrName>
                                        </p:attrNameLst>
                                      </p:cBhvr>
                                      <p:to>
                                        <a:srgbClr val="969696"/>
                                      </p:to>
                                    </p:animClr>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up)">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 Examiner</a:t>
            </a:r>
            <a:endParaRPr lang="en-US" dirty="0"/>
          </a:p>
        </p:txBody>
      </p:sp>
      <p:sp>
        <p:nvSpPr>
          <p:cNvPr id="3" name="Content Placeholder 2"/>
          <p:cNvSpPr>
            <a:spLocks noGrp="1"/>
          </p:cNvSpPr>
          <p:nvPr>
            <p:ph idx="1"/>
          </p:nvPr>
        </p:nvSpPr>
        <p:spPr>
          <a:xfrm>
            <a:off x="457200" y="1904999"/>
            <a:ext cx="8229600" cy="4267517"/>
          </a:xfrm>
        </p:spPr>
        <p:txBody>
          <a:bodyPr>
            <a:normAutofit lnSpcReduction="10000"/>
          </a:bodyPr>
          <a:lstStyle/>
          <a:p>
            <a:r>
              <a:rPr lang="en-US" dirty="0" smtClean="0"/>
              <a:t>Must be: Coxswain, Instructor, AUXOP* Min 20 hrs/yr U/W*</a:t>
            </a:r>
            <a:br>
              <a:rPr lang="en-US" dirty="0" smtClean="0"/>
            </a:br>
            <a:endParaRPr lang="en-US" dirty="0" smtClean="0"/>
          </a:p>
          <a:p>
            <a:r>
              <a:rPr lang="en-US" dirty="0" smtClean="0"/>
              <a:t>Experienced</a:t>
            </a:r>
            <a:br>
              <a:rPr lang="en-US" dirty="0" smtClean="0"/>
            </a:br>
            <a:endParaRPr lang="en-US" dirty="0" smtClean="0"/>
          </a:p>
          <a:p>
            <a:r>
              <a:rPr lang="en-US" dirty="0" smtClean="0"/>
              <a:t>Appointed by and Reports to DIRAUX via OTO and Chief QE (2 year appointment)</a:t>
            </a:r>
          </a:p>
          <a:p>
            <a:endParaRPr lang="en-US" dirty="0" smtClean="0"/>
          </a:p>
          <a:p>
            <a:r>
              <a:rPr lang="en-US" u="sng" dirty="0" smtClean="0"/>
              <a:t>Recommends</a:t>
            </a:r>
            <a:r>
              <a:rPr lang="en-US" dirty="0" smtClean="0"/>
              <a:t> Certification to DIRAUX</a:t>
            </a:r>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21</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a:xfrm>
            <a:off x="457200" y="1828799"/>
            <a:ext cx="8229600" cy="4343717"/>
          </a:xfrm>
        </p:spPr>
        <p:txBody>
          <a:bodyPr/>
          <a:lstStyle/>
          <a:p>
            <a:r>
              <a:rPr lang="en-US" dirty="0" smtClean="0"/>
              <a:t>DIRAUX is the </a:t>
            </a:r>
            <a:r>
              <a:rPr lang="en-US" dirty="0" smtClean="0">
                <a:solidFill>
                  <a:srgbClr val="FFFF00"/>
                </a:solidFill>
              </a:rPr>
              <a:t>Certification</a:t>
            </a:r>
            <a:r>
              <a:rPr lang="en-US" dirty="0" smtClean="0"/>
              <a:t> Authority</a:t>
            </a:r>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22</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a:t>
            </a:r>
            <a:r>
              <a:rPr lang="en-US" dirty="0" err="1" smtClean="0"/>
              <a:t>Maintenence</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dirty="0" smtClean="0"/>
              <a:t>Annual U/W hours</a:t>
            </a:r>
          </a:p>
          <a:p>
            <a:pPr>
              <a:lnSpc>
                <a:spcPct val="150000"/>
              </a:lnSpc>
            </a:pPr>
            <a:r>
              <a:rPr lang="en-US" dirty="0" smtClean="0"/>
              <a:t>Annual Operations Seminar (if Required)</a:t>
            </a:r>
          </a:p>
          <a:p>
            <a:pPr>
              <a:lnSpc>
                <a:spcPct val="150000"/>
              </a:lnSpc>
            </a:pPr>
            <a:r>
              <a:rPr lang="en-US" dirty="0" smtClean="0"/>
              <a:t>TCT &amp; Core Training up to date</a:t>
            </a:r>
          </a:p>
          <a:p>
            <a:pPr>
              <a:lnSpc>
                <a:spcPct val="150000"/>
              </a:lnSpc>
            </a:pPr>
            <a:r>
              <a:rPr lang="en-US" dirty="0" smtClean="0"/>
              <a:t>Currency Maintenance Check Ride w/ QE every three years</a:t>
            </a:r>
          </a:p>
          <a:p>
            <a:pPr>
              <a:lnSpc>
                <a:spcPct val="150000"/>
              </a:lnSpc>
            </a:pPr>
            <a:r>
              <a:rPr lang="en-US" dirty="0" err="1" smtClean="0"/>
              <a:t>NavRules</a:t>
            </a:r>
            <a:r>
              <a:rPr lang="en-US" dirty="0" smtClean="0"/>
              <a:t> exam every 5 years for Coxswain</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23</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a:bodyPr>
          <a:lstStyle/>
          <a:p>
            <a:r>
              <a:rPr lang="en-US" dirty="0" smtClean="0"/>
              <a:t>Important AuxData Terms     </a:t>
            </a:r>
            <a:endParaRPr lang="en-US" dirty="0"/>
          </a:p>
        </p:txBody>
      </p:sp>
      <p:sp>
        <p:nvSpPr>
          <p:cNvPr id="3" name="Content Placeholder 2"/>
          <p:cNvSpPr>
            <a:spLocks noGrp="1"/>
          </p:cNvSpPr>
          <p:nvPr>
            <p:ph idx="1"/>
          </p:nvPr>
        </p:nvSpPr>
        <p:spPr>
          <a:xfrm>
            <a:off x="457200" y="2331720"/>
            <a:ext cx="8229600" cy="4526280"/>
          </a:xfrm>
        </p:spPr>
        <p:txBody>
          <a:bodyPr/>
          <a:lstStyle/>
          <a:p>
            <a:r>
              <a:rPr lang="en-US" dirty="0" smtClean="0">
                <a:solidFill>
                  <a:srgbClr val="FFFF00"/>
                </a:solidFill>
              </a:rPr>
              <a:t>REYR</a:t>
            </a:r>
            <a:r>
              <a:rPr lang="en-US" dirty="0" smtClean="0"/>
              <a:t> – Failure to meet Annual, Triennial or other Requirements </a:t>
            </a:r>
          </a:p>
          <a:p>
            <a:endParaRPr lang="en-US" dirty="0" smtClean="0"/>
          </a:p>
          <a:p>
            <a:r>
              <a:rPr lang="en-US" dirty="0" smtClean="0">
                <a:solidFill>
                  <a:srgbClr val="FFFF00"/>
                </a:solidFill>
              </a:rPr>
              <a:t>REWK</a:t>
            </a:r>
            <a:r>
              <a:rPr lang="en-US" dirty="0" smtClean="0"/>
              <a:t> – Failure to meet Required Workshop Requirement</a:t>
            </a:r>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24</a:t>
            </a:fld>
            <a:endParaRPr lang="en-US"/>
          </a:p>
        </p:txBody>
      </p:sp>
      <p:sp>
        <p:nvSpPr>
          <p:cNvPr id="5" name="&quot;No&quot; Symbol 4"/>
          <p:cNvSpPr/>
          <p:nvPr/>
        </p:nvSpPr>
        <p:spPr>
          <a:xfrm>
            <a:off x="1905000" y="1371600"/>
            <a:ext cx="5562600" cy="52578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ate Placeholder 5"/>
          <p:cNvSpPr>
            <a:spLocks noGrp="1"/>
          </p:cNvSpPr>
          <p:nvPr>
            <p:ph type="dt" sz="half" idx="10"/>
          </p:nvPr>
        </p:nvSpPr>
        <p:spPr/>
        <p:txBody>
          <a:bodyPr/>
          <a:lstStyle/>
          <a:p>
            <a:r>
              <a:rPr lang="en-US" smtClean="0"/>
              <a:t>29 JUL 2021</a:t>
            </a:r>
            <a:endParaRPr lang="en-US" dirty="0"/>
          </a:p>
        </p:txBody>
      </p:sp>
      <p:sp>
        <p:nvSpPr>
          <p:cNvPr id="7" name="Footer Placeholder 6"/>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par>
                          <p:cTn id="20" fill="hold">
                            <p:stCondLst>
                              <p:cond delay="1000"/>
                            </p:stCondLst>
                            <p:childTnLst>
                              <p:par>
                                <p:cTn id="21" presetID="35" presetClass="emph" presetSubtype="0" repeatCount="indefinite" fill="hold" grpId="1" nodeType="afterEffect">
                                  <p:stCondLst>
                                    <p:cond delay="0"/>
                                  </p:stCondLst>
                                  <p:childTnLst>
                                    <p:anim calcmode="discrete" valueType="str">
                                      <p:cBhvr>
                                        <p:cTn id="22"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458200" cy="1143000"/>
          </a:xfrm>
        </p:spPr>
        <p:txBody>
          <a:bodyPr>
            <a:normAutofit fontScale="90000"/>
          </a:bodyPr>
          <a:lstStyle/>
          <a:p>
            <a:r>
              <a:rPr lang="en-US" dirty="0" smtClean="0"/>
              <a:t>Failure to Meet Currency Tasks</a:t>
            </a:r>
            <a:endParaRPr lang="en-US" dirty="0"/>
          </a:p>
        </p:txBody>
      </p:sp>
      <p:sp>
        <p:nvSpPr>
          <p:cNvPr id="3" name="Content Placeholder 2"/>
          <p:cNvSpPr>
            <a:spLocks noGrp="1"/>
          </p:cNvSpPr>
          <p:nvPr>
            <p:ph idx="1"/>
          </p:nvPr>
        </p:nvSpPr>
        <p:spPr/>
        <p:txBody>
          <a:bodyPr>
            <a:normAutofit fontScale="92500" lnSpcReduction="10000"/>
          </a:bodyPr>
          <a:lstStyle/>
          <a:p>
            <a:pPr>
              <a:lnSpc>
                <a:spcPct val="200000"/>
              </a:lnSpc>
            </a:pPr>
            <a:r>
              <a:rPr lang="en-US" dirty="0" smtClean="0"/>
              <a:t>Member in REYR 12/31</a:t>
            </a:r>
          </a:p>
          <a:p>
            <a:pPr>
              <a:lnSpc>
                <a:spcPct val="200000"/>
              </a:lnSpc>
            </a:pPr>
            <a:r>
              <a:rPr lang="en-US" dirty="0" smtClean="0"/>
              <a:t>Member needs to complete tasks</a:t>
            </a:r>
          </a:p>
          <a:p>
            <a:pPr>
              <a:lnSpc>
                <a:spcPct val="200000"/>
              </a:lnSpc>
            </a:pPr>
            <a:r>
              <a:rPr lang="en-US" dirty="0" smtClean="0"/>
              <a:t>FC or MT requests OTO to Remove REYR</a:t>
            </a:r>
          </a:p>
          <a:p>
            <a:pPr>
              <a:lnSpc>
                <a:spcPct val="200000"/>
              </a:lnSpc>
            </a:pPr>
            <a:r>
              <a:rPr lang="en-US" dirty="0" smtClean="0"/>
              <a:t>OTO will check AUXDATA – Re-Certify          </a:t>
            </a:r>
            <a:r>
              <a:rPr lang="en-US" dirty="0" smtClean="0">
                <a:solidFill>
                  <a:srgbClr val="FFFF00"/>
                </a:solidFill>
              </a:rPr>
              <a:t>If it’s not in AuxData it didn’t happen !</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25</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Failure to Meet U/W Hours</a:t>
            </a:r>
            <a:endParaRPr lang="en-US" dirty="0"/>
          </a:p>
        </p:txBody>
      </p:sp>
      <p:sp>
        <p:nvSpPr>
          <p:cNvPr id="3" name="Content Placeholder 2"/>
          <p:cNvSpPr>
            <a:spLocks noGrp="1"/>
          </p:cNvSpPr>
          <p:nvPr>
            <p:ph idx="1"/>
          </p:nvPr>
        </p:nvSpPr>
        <p:spPr/>
        <p:txBody>
          <a:bodyPr>
            <a:normAutofit fontScale="92500" lnSpcReduction="10000"/>
          </a:bodyPr>
          <a:lstStyle/>
          <a:p>
            <a:pPr>
              <a:lnSpc>
                <a:spcPct val="200000"/>
              </a:lnSpc>
            </a:pPr>
            <a:r>
              <a:rPr lang="en-US" dirty="0" smtClean="0"/>
              <a:t>Member makes up hours as trainee</a:t>
            </a:r>
          </a:p>
          <a:p>
            <a:pPr>
              <a:lnSpc>
                <a:spcPct val="200000"/>
              </a:lnSpc>
            </a:pPr>
            <a:r>
              <a:rPr lang="en-US" dirty="0" smtClean="0"/>
              <a:t>FC or MT requests OTO to remove REYR</a:t>
            </a:r>
          </a:p>
          <a:p>
            <a:pPr>
              <a:lnSpc>
                <a:spcPct val="200000"/>
              </a:lnSpc>
            </a:pPr>
            <a:r>
              <a:rPr lang="en-US" dirty="0" smtClean="0"/>
              <a:t>OTO will check AUXDATA – Re-Certify</a:t>
            </a:r>
          </a:p>
          <a:p>
            <a:pPr>
              <a:lnSpc>
                <a:spcPct val="200000"/>
              </a:lnSpc>
            </a:pPr>
            <a:r>
              <a:rPr lang="en-US" dirty="0" smtClean="0"/>
              <a:t>Member completes Annual Hours for current year to avoid REYR</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26</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par>
                          <p:cTn id="23" fill="hold">
                            <p:stCondLst>
                              <p:cond delay="500"/>
                            </p:stCondLst>
                            <p:childTnLst>
                              <p:par>
                                <p:cTn id="24" presetID="3" presetClass="emph" presetSubtype="2" fill="hold" nodeType="afterEffect">
                                  <p:stCondLst>
                                    <p:cond delay="1000"/>
                                  </p:stCondLst>
                                  <p:childTnLst>
                                    <p:animClr clrSpc="rgb">
                                      <p:cBhvr override="childStyle">
                                        <p:cTn id="25" dur="2000" fill="hold"/>
                                        <p:tgtEl>
                                          <p:spTgt spid="3">
                                            <p:txEl>
                                              <p:pRg st="3" end="3"/>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Failure to Meet U/W Hours</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one to four years </a:t>
            </a:r>
            <a:r>
              <a:rPr lang="en-US" dirty="0" smtClean="0"/>
              <a:t>- must complete twelve hours as a trainee to regain certification and 12 additional hours as a qualified member to maintain certification. </a:t>
            </a:r>
            <a:br>
              <a:rPr lang="en-US" dirty="0" smtClean="0"/>
            </a:br>
            <a:endParaRPr lang="en-US" dirty="0" smtClean="0"/>
          </a:p>
          <a:p>
            <a:r>
              <a:rPr lang="en-US" dirty="0" smtClean="0"/>
              <a:t>fail to complete the triennial check ride must complete the check ride before being recertified </a:t>
            </a:r>
          </a:p>
          <a:p>
            <a:pPr>
              <a:buNone/>
            </a:pPr>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27</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Failure to Meet U/W Hours</a:t>
            </a:r>
            <a:endParaRPr lang="en-US" dirty="0"/>
          </a:p>
        </p:txBody>
      </p:sp>
      <p:sp>
        <p:nvSpPr>
          <p:cNvPr id="3" name="Content Placeholder 2"/>
          <p:cNvSpPr>
            <a:spLocks noGrp="1"/>
          </p:cNvSpPr>
          <p:nvPr>
            <p:ph idx="1"/>
          </p:nvPr>
        </p:nvSpPr>
        <p:spPr>
          <a:xfrm>
            <a:off x="457200" y="1981199"/>
            <a:ext cx="8229600" cy="4191317"/>
          </a:xfrm>
        </p:spPr>
        <p:txBody>
          <a:bodyPr>
            <a:normAutofit/>
          </a:bodyPr>
          <a:lstStyle/>
          <a:p>
            <a:r>
              <a:rPr lang="en-US" dirty="0" smtClean="0"/>
              <a:t>Members who do not have underway hours for a period of </a:t>
            </a:r>
            <a:r>
              <a:rPr lang="en-US" dirty="0" smtClean="0">
                <a:solidFill>
                  <a:srgbClr val="FFFF00"/>
                </a:solidFill>
              </a:rPr>
              <a:t>five years or more </a:t>
            </a:r>
            <a:r>
              <a:rPr lang="en-US" dirty="0" smtClean="0"/>
              <a:t>must re-qualify by completing all required tasks for the desired position. 	</a:t>
            </a:r>
          </a:p>
          <a:p>
            <a:pPr>
              <a:buNone/>
            </a:pPr>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28</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Manual</a:t>
            </a:r>
            <a:endParaRPr lang="en-US"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2438400" y="1524000"/>
            <a:ext cx="4339949" cy="556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9A22604-EC87-4364-B24D-E556C4E2EBB8}" type="slidenum">
              <a:rPr lang="en-US" smtClean="0"/>
              <a:pPr/>
              <a:t>29</a:t>
            </a:fld>
            <a:endParaRPr lang="en-US"/>
          </a:p>
        </p:txBody>
      </p:sp>
      <p:sp>
        <p:nvSpPr>
          <p:cNvPr id="5" name="Date Placeholder 4"/>
          <p:cNvSpPr>
            <a:spLocks noGrp="1"/>
          </p:cNvSpPr>
          <p:nvPr>
            <p:ph type="dt" sz="half" idx="10"/>
          </p:nvPr>
        </p:nvSpPr>
        <p:spPr/>
        <p:txBody>
          <a:bodyPr/>
          <a:lstStyle/>
          <a:p>
            <a:r>
              <a:rPr lang="en-US" smtClean="0"/>
              <a:t>29 JUL 2021</a:t>
            </a:r>
            <a:endParaRPr lang="en-US"/>
          </a:p>
        </p:txBody>
      </p:sp>
      <p:sp>
        <p:nvSpPr>
          <p:cNvPr id="7" name="Footer Placeholder 6"/>
          <p:cNvSpPr>
            <a:spLocks noGrp="1"/>
          </p:cNvSpPr>
          <p:nvPr>
            <p:ph type="ftr" sz="quarter" idx="11"/>
          </p:nvPr>
        </p:nvSpPr>
        <p:spPr/>
        <p:txBody>
          <a:bodyPr/>
          <a:lstStyle/>
          <a:p>
            <a:r>
              <a:rPr lang="en-US" smtClean="0"/>
              <a:t>Overview - BCQP - Crew       WJ Bell</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Eligibility</a:t>
            </a:r>
            <a:endParaRPr lang="en-US" dirty="0"/>
          </a:p>
        </p:txBody>
      </p:sp>
      <p:sp>
        <p:nvSpPr>
          <p:cNvPr id="3" name="Content Placeholder 2"/>
          <p:cNvSpPr>
            <a:spLocks noGrp="1"/>
          </p:cNvSpPr>
          <p:nvPr>
            <p:ph idx="1"/>
          </p:nvPr>
        </p:nvSpPr>
        <p:spPr>
          <a:xfrm>
            <a:off x="457200" y="1752600"/>
            <a:ext cx="8229600" cy="5105400"/>
          </a:xfrm>
        </p:spPr>
        <p:txBody>
          <a:bodyPr>
            <a:normAutofit fontScale="47500" lnSpcReduction="20000"/>
          </a:bodyPr>
          <a:lstStyle/>
          <a:p>
            <a:r>
              <a:rPr lang="en-US" sz="5100" dirty="0" smtClean="0"/>
              <a:t>Members with disabilities are not automatically precluded from qualifying in the Auxiliary boat crew program.  Risk management evaluation should be considered concerning the safety of the individual, the crew,  facility, and boating public.</a:t>
            </a:r>
            <a:br>
              <a:rPr lang="en-US" sz="5100" dirty="0" smtClean="0"/>
            </a:br>
            <a:endParaRPr lang="en-US" sz="5100" dirty="0" smtClean="0"/>
          </a:p>
          <a:p>
            <a:r>
              <a:rPr lang="en-US" sz="5100" dirty="0" smtClean="0"/>
              <a:t>all trainees, regardless of disability must successfully demonstrate the skill, ability, and endurance to perform all qualification tasks utilizing the process established in the appropriate qualification guide </a:t>
            </a:r>
            <a:br>
              <a:rPr lang="en-US" sz="5100" dirty="0" smtClean="0"/>
            </a:br>
            <a:endParaRPr lang="en-US" sz="5100" dirty="0" smtClean="0"/>
          </a:p>
          <a:p>
            <a:r>
              <a:rPr lang="en-US" sz="5100" dirty="0" err="1" smtClean="0"/>
              <a:t>Auxiliarists</a:t>
            </a:r>
            <a:r>
              <a:rPr lang="en-US" sz="5100" dirty="0" smtClean="0"/>
              <a:t>, who safely and successfully complete the qualification tasks by demonstrating the skill, mobility, and endurance, are considered Qualified and eligible to achieve Certification in the Boat Crew Program. 	</a:t>
            </a:r>
          </a:p>
          <a:p>
            <a:pPr>
              <a:buNone/>
            </a:pPr>
            <a:endParaRPr lang="en-US" dirty="0" smtClean="0"/>
          </a:p>
        </p:txBody>
      </p:sp>
      <p:sp>
        <p:nvSpPr>
          <p:cNvPr id="4" name="Slide Number Placeholder 3"/>
          <p:cNvSpPr>
            <a:spLocks noGrp="1"/>
          </p:cNvSpPr>
          <p:nvPr>
            <p:ph type="sldNum" sz="quarter" idx="12"/>
          </p:nvPr>
        </p:nvSpPr>
        <p:spPr/>
        <p:txBody>
          <a:bodyPr/>
          <a:lstStyle/>
          <a:p>
            <a:fld id="{B9A22604-EC87-4364-B24D-E556C4E2EBB8}" type="slidenum">
              <a:rPr lang="en-US" smtClean="0"/>
              <a:pPr/>
              <a:t>3</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956264"/>
          </a:xfrm>
        </p:spPr>
        <p:txBody>
          <a:bodyPr>
            <a:normAutofit/>
          </a:bodyPr>
          <a:lstStyle/>
          <a:p>
            <a:r>
              <a:rPr lang="en-US" dirty="0" smtClean="0"/>
              <a:t>Overview of the Boat Crew Qualification Program - Crew</a:t>
            </a:r>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30</a:t>
            </a:fld>
            <a:endParaRPr lang="en-US"/>
          </a:p>
        </p:txBody>
      </p:sp>
      <p:sp>
        <p:nvSpPr>
          <p:cNvPr id="5" name="TextBox 4"/>
          <p:cNvSpPr txBox="1"/>
          <p:nvPr/>
        </p:nvSpPr>
        <p:spPr>
          <a:xfrm>
            <a:off x="685800" y="3429000"/>
            <a:ext cx="4038600" cy="830997"/>
          </a:xfrm>
          <a:prstGeom prst="rect">
            <a:avLst/>
          </a:prstGeom>
          <a:noFill/>
        </p:spPr>
        <p:txBody>
          <a:bodyPr wrap="square" rtlCol="0">
            <a:spAutoFit/>
          </a:bodyPr>
          <a:lstStyle/>
          <a:p>
            <a:r>
              <a:rPr lang="en-US" sz="4800" dirty="0" smtClean="0"/>
              <a:t>Questions  ?</a:t>
            </a:r>
            <a:endParaRPr lang="en-US" sz="4800" dirty="0"/>
          </a:p>
        </p:txBody>
      </p:sp>
      <p:pic>
        <p:nvPicPr>
          <p:cNvPr id="6" name="Picture 5" descr="IMG_7770_comp.JPG"/>
          <p:cNvPicPr>
            <a:picLocks noChangeAspect="1"/>
          </p:cNvPicPr>
          <p:nvPr/>
        </p:nvPicPr>
        <p:blipFill>
          <a:blip r:embed="rId3" cstate="print"/>
          <a:srcRect l="43703" t="1796" r="2396" b="13800"/>
          <a:stretch>
            <a:fillRect/>
          </a:stretch>
        </p:blipFill>
        <p:spPr>
          <a:xfrm rot="16200000">
            <a:off x="4632960" y="2346960"/>
            <a:ext cx="4114800" cy="4297680"/>
          </a:xfrm>
          <a:prstGeom prst="rect">
            <a:avLst/>
          </a:prstGeom>
        </p:spPr>
      </p:pic>
      <p:sp>
        <p:nvSpPr>
          <p:cNvPr id="7" name="Date Placeholder 6"/>
          <p:cNvSpPr>
            <a:spLocks noGrp="1"/>
          </p:cNvSpPr>
          <p:nvPr>
            <p:ph type="dt" sz="half" idx="10"/>
          </p:nvPr>
        </p:nvSpPr>
        <p:spPr/>
        <p:txBody>
          <a:bodyPr/>
          <a:lstStyle/>
          <a:p>
            <a:r>
              <a:rPr lang="en-US" smtClean="0"/>
              <a:t>29 JUL 2021</a:t>
            </a:r>
            <a:endParaRPr lang="en-US" dirty="0"/>
          </a:p>
        </p:txBody>
      </p:sp>
      <p:sp>
        <p:nvSpPr>
          <p:cNvPr id="8" name="Footer Placeholder 7"/>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Requirements</a:t>
            </a:r>
            <a:endParaRPr lang="en-US" dirty="0"/>
          </a:p>
        </p:txBody>
      </p:sp>
      <p:sp>
        <p:nvSpPr>
          <p:cNvPr id="3" name="Content Placeholder 2"/>
          <p:cNvSpPr>
            <a:spLocks noGrp="1"/>
          </p:cNvSpPr>
          <p:nvPr>
            <p:ph idx="1"/>
          </p:nvPr>
        </p:nvSpPr>
        <p:spPr/>
        <p:txBody>
          <a:bodyPr/>
          <a:lstStyle/>
          <a:p>
            <a:r>
              <a:rPr lang="en-US" dirty="0" smtClean="0"/>
              <a:t>no specific requirements for age, weight, strength, or endurance other than </a:t>
            </a:r>
            <a:r>
              <a:rPr lang="en-US" dirty="0" smtClean="0">
                <a:solidFill>
                  <a:srgbClr val="FFFF00"/>
                </a:solidFill>
              </a:rPr>
              <a:t>demonstrating proficiency in the standard qualification tasks. </a:t>
            </a:r>
            <a:r>
              <a:rPr lang="en-US" dirty="0" smtClean="0"/>
              <a:t>	</a:t>
            </a:r>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4</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Standards</a:t>
            </a:r>
            <a:endParaRPr lang="en-US" dirty="0"/>
          </a:p>
        </p:txBody>
      </p:sp>
      <p:sp>
        <p:nvSpPr>
          <p:cNvPr id="3" name="Content Placeholder 2"/>
          <p:cNvSpPr>
            <a:spLocks noGrp="1"/>
          </p:cNvSpPr>
          <p:nvPr>
            <p:ph idx="1"/>
          </p:nvPr>
        </p:nvSpPr>
        <p:spPr>
          <a:xfrm>
            <a:off x="457200" y="1447800"/>
            <a:ext cx="8229600" cy="4526280"/>
          </a:xfrm>
        </p:spPr>
        <p:txBody>
          <a:bodyPr>
            <a:normAutofit fontScale="92500" lnSpcReduction="20000"/>
          </a:bodyPr>
          <a:lstStyle/>
          <a:p>
            <a:endParaRPr lang="en-US" dirty="0" smtClean="0"/>
          </a:p>
          <a:p>
            <a:r>
              <a:rPr lang="en-US" dirty="0" smtClean="0"/>
              <a:t>The trainee must </a:t>
            </a:r>
            <a:r>
              <a:rPr lang="en-US" dirty="0" smtClean="0">
                <a:solidFill>
                  <a:srgbClr val="FFFF00"/>
                </a:solidFill>
              </a:rPr>
              <a:t>successfully</a:t>
            </a:r>
            <a:r>
              <a:rPr lang="en-US" dirty="0" smtClean="0"/>
              <a:t> perform each task personally,</a:t>
            </a:r>
            <a:br>
              <a:rPr lang="en-US" dirty="0" smtClean="0"/>
            </a:br>
            <a:r>
              <a:rPr lang="en-US" dirty="0" smtClean="0"/>
              <a:t> </a:t>
            </a:r>
          </a:p>
          <a:p>
            <a:pPr lvl="1"/>
            <a:r>
              <a:rPr lang="en-US" sz="3000" dirty="0" smtClean="0">
                <a:solidFill>
                  <a:srgbClr val="FFFF00"/>
                </a:solidFill>
              </a:rPr>
              <a:t>without assistance</a:t>
            </a:r>
            <a:r>
              <a:rPr lang="en-US" sz="3000" dirty="0" smtClean="0"/>
              <a:t> </a:t>
            </a:r>
            <a:br>
              <a:rPr lang="en-US" sz="3000" dirty="0" smtClean="0"/>
            </a:br>
            <a:endParaRPr lang="en-US" sz="3000" dirty="0" smtClean="0"/>
          </a:p>
          <a:p>
            <a:pPr lvl="1"/>
            <a:r>
              <a:rPr lang="en-US" sz="3000" dirty="0" smtClean="0">
                <a:solidFill>
                  <a:srgbClr val="FFFF00"/>
                </a:solidFill>
              </a:rPr>
              <a:t>with little hesitation </a:t>
            </a:r>
            <a:r>
              <a:rPr lang="en-US" sz="3000" dirty="0" smtClean="0"/>
              <a:t/>
            </a:r>
            <a:br>
              <a:rPr lang="en-US" sz="3000" dirty="0" smtClean="0"/>
            </a:br>
            <a:endParaRPr lang="en-US" sz="3000" dirty="0" smtClean="0"/>
          </a:p>
          <a:p>
            <a:pPr lvl="1"/>
            <a:r>
              <a:rPr lang="en-US" sz="3000" dirty="0" smtClean="0">
                <a:solidFill>
                  <a:srgbClr val="FFFF00"/>
                </a:solidFill>
              </a:rPr>
              <a:t>with confidence</a:t>
            </a:r>
            <a:r>
              <a:rPr lang="en-US" sz="3000" dirty="0" smtClean="0"/>
              <a:t/>
            </a:r>
            <a:br>
              <a:rPr lang="en-US" sz="3000" dirty="0" smtClean="0"/>
            </a:br>
            <a:endParaRPr lang="en-US" sz="3000" dirty="0" smtClean="0"/>
          </a:p>
          <a:p>
            <a:pPr lvl="1"/>
            <a:r>
              <a:rPr lang="en-US" sz="3000" dirty="0" smtClean="0">
                <a:solidFill>
                  <a:srgbClr val="FFFF00"/>
                </a:solidFill>
              </a:rPr>
              <a:t>safely</a:t>
            </a:r>
            <a:r>
              <a:rPr lang="en-US" sz="3000" dirty="0" smtClean="0"/>
              <a:t>	</a:t>
            </a:r>
            <a:endParaRPr lang="en-US" sz="3500" dirty="0" smtClean="0"/>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5</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Attitude/Stress</a:t>
            </a:r>
            <a:endParaRPr lang="en-US" dirty="0"/>
          </a:p>
        </p:txBody>
      </p:sp>
      <p:sp>
        <p:nvSpPr>
          <p:cNvPr id="3" name="Content Placeholder 2"/>
          <p:cNvSpPr>
            <a:spLocks noGrp="1"/>
          </p:cNvSpPr>
          <p:nvPr>
            <p:ph idx="1"/>
          </p:nvPr>
        </p:nvSpPr>
        <p:spPr>
          <a:xfrm>
            <a:off x="3124200" y="1646237"/>
            <a:ext cx="5562600" cy="4526280"/>
          </a:xfrm>
        </p:spPr>
        <p:txBody>
          <a:bodyPr>
            <a:normAutofit/>
          </a:bodyPr>
          <a:lstStyle/>
          <a:p>
            <a:r>
              <a:rPr lang="en-US" dirty="0" smtClean="0"/>
              <a:t>Distress is stressful</a:t>
            </a:r>
            <a:br>
              <a:rPr lang="en-US" dirty="0" smtClean="0"/>
            </a:br>
            <a:endParaRPr lang="en-US" dirty="0" smtClean="0"/>
          </a:p>
          <a:p>
            <a:r>
              <a:rPr lang="en-US" dirty="0" smtClean="0"/>
              <a:t>Best laid plans can change in an instant</a:t>
            </a:r>
            <a:br>
              <a:rPr lang="en-US" dirty="0" smtClean="0"/>
            </a:br>
            <a:endParaRPr lang="en-US" dirty="0" smtClean="0"/>
          </a:p>
          <a:p>
            <a:r>
              <a:rPr lang="en-US" dirty="0" smtClean="0"/>
              <a:t>Situation may not present as trained</a:t>
            </a:r>
            <a:br>
              <a:rPr lang="en-US" dirty="0" smtClean="0"/>
            </a:br>
            <a:endParaRPr lang="en-US" dirty="0" smtClean="0"/>
          </a:p>
          <a:p>
            <a:r>
              <a:rPr lang="en-US" dirty="0" err="1" smtClean="0"/>
              <a:t>Semper</a:t>
            </a:r>
            <a:r>
              <a:rPr lang="en-US" dirty="0" smtClean="0"/>
              <a:t> Gumby !</a:t>
            </a:r>
            <a:endParaRPr lang="en-US" dirty="0"/>
          </a:p>
        </p:txBody>
      </p:sp>
      <p:pic>
        <p:nvPicPr>
          <p:cNvPr id="4" name="Content Placeholder 3" descr="st,small,507x507-pad,600x600,f8f8f8.jpg"/>
          <p:cNvPicPr>
            <a:picLocks noChangeAspect="1"/>
          </p:cNvPicPr>
          <p:nvPr/>
        </p:nvPicPr>
        <p:blipFill>
          <a:blip r:embed="rId2" cstate="print"/>
          <a:srcRect l="21402" r="22173"/>
          <a:stretch>
            <a:fillRect/>
          </a:stretch>
        </p:blipFill>
        <p:spPr>
          <a:xfrm>
            <a:off x="304800" y="1676400"/>
            <a:ext cx="2514600" cy="4456550"/>
          </a:xfrm>
          <a:prstGeom prst="rect">
            <a:avLst/>
          </a:prstGeom>
        </p:spPr>
      </p:pic>
      <p:sp>
        <p:nvSpPr>
          <p:cNvPr id="5" name="Slide Number Placeholder 4"/>
          <p:cNvSpPr>
            <a:spLocks noGrp="1"/>
          </p:cNvSpPr>
          <p:nvPr>
            <p:ph type="sldNum" sz="quarter" idx="12"/>
          </p:nvPr>
        </p:nvSpPr>
        <p:spPr/>
        <p:txBody>
          <a:bodyPr/>
          <a:lstStyle/>
          <a:p>
            <a:fld id="{B9A22604-EC87-4364-B24D-E556C4E2EBB8}" type="slidenum">
              <a:rPr lang="en-US" smtClean="0"/>
              <a:pPr/>
              <a:t>6</a:t>
            </a:fld>
            <a:endParaRPr lang="en-US"/>
          </a:p>
        </p:txBody>
      </p:sp>
      <p:sp>
        <p:nvSpPr>
          <p:cNvPr id="6" name="Date Placeholder 5"/>
          <p:cNvSpPr>
            <a:spLocks noGrp="1"/>
          </p:cNvSpPr>
          <p:nvPr>
            <p:ph type="dt" sz="half" idx="10"/>
          </p:nvPr>
        </p:nvSpPr>
        <p:spPr/>
        <p:txBody>
          <a:bodyPr/>
          <a:lstStyle/>
          <a:p>
            <a:r>
              <a:rPr lang="en-US" smtClean="0"/>
              <a:t>29 JUL 2021</a:t>
            </a:r>
            <a:endParaRPr lang="en-US" dirty="0"/>
          </a:p>
        </p:txBody>
      </p:sp>
      <p:sp>
        <p:nvSpPr>
          <p:cNvPr id="7" name="Footer Placeholder 6"/>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Mgt. Crew Selection</a:t>
            </a:r>
            <a:endParaRPr lang="en-US" dirty="0"/>
          </a:p>
        </p:txBody>
      </p:sp>
      <p:sp>
        <p:nvSpPr>
          <p:cNvPr id="3" name="Content Placeholder 2"/>
          <p:cNvSpPr>
            <a:spLocks noGrp="1"/>
          </p:cNvSpPr>
          <p:nvPr>
            <p:ph idx="1"/>
          </p:nvPr>
        </p:nvSpPr>
        <p:spPr/>
        <p:txBody>
          <a:bodyPr>
            <a:normAutofit fontScale="92500" lnSpcReduction="10000"/>
          </a:bodyPr>
          <a:lstStyle/>
          <a:p>
            <a:r>
              <a:rPr lang="en-US" sz="5400" dirty="0" smtClean="0"/>
              <a:t>YOU !</a:t>
            </a:r>
            <a:br>
              <a:rPr lang="en-US" sz="5400" dirty="0" smtClean="0"/>
            </a:br>
            <a:endParaRPr lang="en-US" sz="5400" dirty="0" smtClean="0"/>
          </a:p>
          <a:p>
            <a:r>
              <a:rPr lang="en-US" dirty="0" smtClean="0"/>
              <a:t>Coxswain</a:t>
            </a:r>
            <a:br>
              <a:rPr lang="en-US" dirty="0" smtClean="0"/>
            </a:br>
            <a:endParaRPr lang="en-US" dirty="0" smtClean="0"/>
          </a:p>
          <a:p>
            <a:r>
              <a:rPr lang="en-US" dirty="0" smtClean="0"/>
              <a:t>QE</a:t>
            </a:r>
            <a:br>
              <a:rPr lang="en-US" dirty="0" smtClean="0"/>
            </a:br>
            <a:endParaRPr lang="en-US" dirty="0" smtClean="0"/>
          </a:p>
          <a:p>
            <a:r>
              <a:rPr lang="en-US" dirty="0" smtClean="0"/>
              <a:t>Operations Officer</a:t>
            </a:r>
            <a:br>
              <a:rPr lang="en-US" dirty="0" smtClean="0"/>
            </a:br>
            <a:endParaRPr lang="en-US" dirty="0" smtClean="0"/>
          </a:p>
          <a:p>
            <a:r>
              <a:rPr lang="en-US" dirty="0" smtClean="0"/>
              <a:t>Elected Officers</a:t>
            </a:r>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7</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Policy</a:t>
            </a:r>
            <a:endParaRPr lang="en-US" dirty="0"/>
          </a:p>
        </p:txBody>
      </p:sp>
      <p:sp>
        <p:nvSpPr>
          <p:cNvPr id="3" name="Content Placeholder 2"/>
          <p:cNvSpPr>
            <a:spLocks noGrp="1"/>
          </p:cNvSpPr>
          <p:nvPr>
            <p:ph idx="1"/>
          </p:nvPr>
        </p:nvSpPr>
        <p:spPr/>
        <p:txBody>
          <a:bodyPr>
            <a:normAutofit/>
          </a:bodyPr>
          <a:lstStyle/>
          <a:p>
            <a:r>
              <a:rPr lang="en-US" dirty="0" smtClean="0"/>
              <a:t>…It is important for coxswains to know what those capabilities and limits are, including their personal capabilities and limits, the capabilities and limits of the crew, and the capabilities and limits of the boat. Operational Risk Management (ORM) principles must be applied during all missions. 	</a:t>
            </a:r>
          </a:p>
          <a:p>
            <a:endParaRPr lang="en-US" dirty="0"/>
          </a:p>
        </p:txBody>
      </p:sp>
      <p:sp>
        <p:nvSpPr>
          <p:cNvPr id="7" name="Slide Number Placeholder 6"/>
          <p:cNvSpPr>
            <a:spLocks noGrp="1"/>
          </p:cNvSpPr>
          <p:nvPr>
            <p:ph type="sldNum" sz="quarter" idx="12"/>
          </p:nvPr>
        </p:nvSpPr>
        <p:spPr/>
        <p:txBody>
          <a:bodyPr/>
          <a:lstStyle/>
          <a:p>
            <a:fld id="{B9A22604-EC87-4364-B24D-E556C4E2EBB8}" type="slidenum">
              <a:rPr lang="en-US" smtClean="0"/>
              <a:pPr/>
              <a:t>8</a:t>
            </a:fld>
            <a:endParaRPr lang="en-US"/>
          </a:p>
        </p:txBody>
      </p:sp>
      <p:sp>
        <p:nvSpPr>
          <p:cNvPr id="5" name="Date Placeholder 4"/>
          <p:cNvSpPr>
            <a:spLocks noGrp="1"/>
          </p:cNvSpPr>
          <p:nvPr>
            <p:ph type="dt" sz="half" idx="10"/>
          </p:nvPr>
        </p:nvSpPr>
        <p:spPr/>
        <p:txBody>
          <a:bodyPr/>
          <a:lstStyle/>
          <a:p>
            <a:r>
              <a:rPr lang="en-US" smtClean="0"/>
              <a:t>29 JUL 2021</a:t>
            </a:r>
            <a:endParaRPr lang="en-US" dirty="0"/>
          </a:p>
        </p:txBody>
      </p:sp>
      <p:sp>
        <p:nvSpPr>
          <p:cNvPr id="6" name="Footer Placeholder 5"/>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Responsibilities</a:t>
            </a:r>
            <a:endParaRPr lang="en-US" dirty="0"/>
          </a:p>
        </p:txBody>
      </p:sp>
      <p:sp>
        <p:nvSpPr>
          <p:cNvPr id="3" name="Content Placeholder 2"/>
          <p:cNvSpPr>
            <a:spLocks noGrp="1"/>
          </p:cNvSpPr>
          <p:nvPr>
            <p:ph idx="1"/>
          </p:nvPr>
        </p:nvSpPr>
        <p:spPr>
          <a:xfrm>
            <a:off x="457200" y="2362200"/>
            <a:ext cx="8229600" cy="2667000"/>
          </a:xfrm>
        </p:spPr>
        <p:txBody>
          <a:bodyPr>
            <a:normAutofit fontScale="25000" lnSpcReduction="20000"/>
          </a:bodyPr>
          <a:lstStyle/>
          <a:p>
            <a:endParaRPr lang="en-US" dirty="0" smtClean="0"/>
          </a:p>
          <a:p>
            <a:r>
              <a:rPr lang="en-US" sz="11200" dirty="0" smtClean="0"/>
              <a:t>… ensuring that required safety equipment is on board, in good condition, and properly utilized; </a:t>
            </a:r>
            <a:r>
              <a:rPr lang="en-US" sz="7200" b="1" dirty="0" smtClean="0"/>
              <a:t/>
            </a:r>
            <a:br>
              <a:rPr lang="en-US" sz="7200" b="1" dirty="0" smtClean="0"/>
            </a:br>
            <a:endParaRPr lang="en-US" sz="7200" b="1" dirty="0" smtClean="0"/>
          </a:p>
          <a:p>
            <a:r>
              <a:rPr lang="en-US" sz="11200" dirty="0" smtClean="0"/>
              <a:t>that all on board are wearing appropriate PPE; that a pre-underway briefing is conducted; and that patrol orders have been issued. </a:t>
            </a:r>
            <a:r>
              <a:rPr lang="en-US" sz="7200" b="1" dirty="0" smtClean="0"/>
              <a:t/>
            </a:r>
            <a:br>
              <a:rPr lang="en-US" sz="7200" b="1" dirty="0" smtClean="0"/>
            </a:br>
            <a:endParaRPr lang="en-US" sz="7200" b="1" dirty="0" smtClean="0"/>
          </a:p>
          <a:p>
            <a:r>
              <a:rPr lang="en-US" sz="11200" dirty="0" smtClean="0"/>
              <a:t>… the coxswain … is responsible for terminating the mission when the limits of the facility or crew may be exceeded. </a:t>
            </a:r>
            <a:r>
              <a:rPr lang="en-US" dirty="0" smtClean="0"/>
              <a:t/>
            </a:r>
            <a:br>
              <a:rPr lang="en-US"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b="1"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9A22604-EC87-4364-B24D-E556C4E2EBB8}" type="slidenum">
              <a:rPr lang="en-US" smtClean="0"/>
              <a:pPr/>
              <a:t>9</a:t>
            </a:fld>
            <a:endParaRPr lang="en-US"/>
          </a:p>
        </p:txBody>
      </p:sp>
      <p:sp>
        <p:nvSpPr>
          <p:cNvPr id="5" name="TextBox 4"/>
          <p:cNvSpPr txBox="1"/>
          <p:nvPr/>
        </p:nvSpPr>
        <p:spPr>
          <a:xfrm>
            <a:off x="914400" y="1600200"/>
            <a:ext cx="4114800" cy="523220"/>
          </a:xfrm>
          <a:prstGeom prst="rect">
            <a:avLst/>
          </a:prstGeom>
          <a:noFill/>
        </p:spPr>
        <p:txBody>
          <a:bodyPr wrap="square" rtlCol="0">
            <a:spAutoFit/>
          </a:bodyPr>
          <a:lstStyle/>
          <a:p>
            <a:r>
              <a:rPr lang="en-US" sz="2800" b="1" dirty="0" smtClean="0">
                <a:solidFill>
                  <a:srgbClr val="FFFF00"/>
                </a:solidFill>
              </a:rPr>
              <a:t>Facility Coxswain </a:t>
            </a:r>
            <a:endParaRPr lang="en-US" sz="2800" dirty="0"/>
          </a:p>
        </p:txBody>
      </p:sp>
      <p:sp>
        <p:nvSpPr>
          <p:cNvPr id="6" name="Date Placeholder 5"/>
          <p:cNvSpPr>
            <a:spLocks noGrp="1"/>
          </p:cNvSpPr>
          <p:nvPr>
            <p:ph type="dt" sz="half" idx="10"/>
          </p:nvPr>
        </p:nvSpPr>
        <p:spPr/>
        <p:txBody>
          <a:bodyPr/>
          <a:lstStyle/>
          <a:p>
            <a:r>
              <a:rPr lang="en-US" smtClean="0"/>
              <a:t>29 JUL 2021</a:t>
            </a:r>
            <a:endParaRPr lang="en-US" dirty="0"/>
          </a:p>
        </p:txBody>
      </p:sp>
      <p:sp>
        <p:nvSpPr>
          <p:cNvPr id="7" name="Footer Placeholder 6"/>
          <p:cNvSpPr>
            <a:spLocks noGrp="1"/>
          </p:cNvSpPr>
          <p:nvPr>
            <p:ph type="ftr" sz="quarter" idx="11"/>
          </p:nvPr>
        </p:nvSpPr>
        <p:spPr/>
        <p:txBody>
          <a:bodyPr/>
          <a:lstStyle/>
          <a:p>
            <a:pPr algn="l"/>
            <a:r>
              <a:rPr lang="en-US" smtClean="0"/>
              <a:t>Overview - BCQP - Crew       WJ Bell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674</TotalTime>
  <Words>994</Words>
  <Application>Microsoft Office PowerPoint</Application>
  <PresentationFormat>On-screen Show (4:3)</PresentationFormat>
  <Paragraphs>234</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Foundry</vt:lpstr>
      <vt:lpstr>Overview of the Boat Crew Qualification Program - Crew</vt:lpstr>
      <vt:lpstr>Reference</vt:lpstr>
      <vt:lpstr>General Eligibility</vt:lpstr>
      <vt:lpstr>Physical Requirements</vt:lpstr>
      <vt:lpstr>Physical Standards</vt:lpstr>
      <vt:lpstr>Attitude/Stress</vt:lpstr>
      <vt:lpstr>Risk Mgt. Crew Selection</vt:lpstr>
      <vt:lpstr>Safety Policy</vt:lpstr>
      <vt:lpstr>Safety Responsibilities</vt:lpstr>
      <vt:lpstr>Safety Responsibilities</vt:lpstr>
      <vt:lpstr>Safety Responsibilities</vt:lpstr>
      <vt:lpstr>Safety Responsibilities</vt:lpstr>
      <vt:lpstr>Training Required by Law</vt:lpstr>
      <vt:lpstr>Liability Protections</vt:lpstr>
      <vt:lpstr>Liability Protections</vt:lpstr>
      <vt:lpstr>Positions</vt:lpstr>
      <vt:lpstr>  Crew Member</vt:lpstr>
      <vt:lpstr>  Coxswain</vt:lpstr>
      <vt:lpstr>Qualification Program Steps</vt:lpstr>
      <vt:lpstr>Qualification Overview</vt:lpstr>
      <vt:lpstr>Qualification Examiner</vt:lpstr>
      <vt:lpstr>Certification</vt:lpstr>
      <vt:lpstr>Currency Maintenence</vt:lpstr>
      <vt:lpstr>Important AuxData Terms     </vt:lpstr>
      <vt:lpstr>Failure to Meet Currency Tasks</vt:lpstr>
      <vt:lpstr>Failure to Meet U/W Hours</vt:lpstr>
      <vt:lpstr>Failure to Meet U/W Hours</vt:lpstr>
      <vt:lpstr>Failure to Meet U/W Hours</vt:lpstr>
      <vt:lpstr>Read the Manual</vt:lpstr>
      <vt:lpstr>Overview of the Boat Crew Qualification Program - Crew</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Boat Crew Qualification Program - Crew</dc:title>
  <dc:creator>William Bell</dc:creator>
  <cp:lastModifiedBy>William Bell</cp:lastModifiedBy>
  <cp:revision>62</cp:revision>
  <dcterms:created xsi:type="dcterms:W3CDTF">2021-03-01T20:48:33Z</dcterms:created>
  <dcterms:modified xsi:type="dcterms:W3CDTF">2021-07-30T02:14:30Z</dcterms:modified>
</cp:coreProperties>
</file>