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4"/>
  </p:notesMasterIdLst>
  <p:sldIdLst>
    <p:sldId id="287" r:id="rId2"/>
    <p:sldId id="278" r:id="rId3"/>
    <p:sldId id="270" r:id="rId4"/>
    <p:sldId id="262" r:id="rId5"/>
    <p:sldId id="266" r:id="rId6"/>
    <p:sldId id="263" r:id="rId7"/>
    <p:sldId id="285" r:id="rId8"/>
    <p:sldId id="286" r:id="rId9"/>
    <p:sldId id="264" r:id="rId10"/>
    <p:sldId id="283" r:id="rId11"/>
    <p:sldId id="269" r:id="rId12"/>
    <p:sldId id="268" r:id="rId13"/>
    <p:sldId id="275" r:id="rId14"/>
    <p:sldId id="273" r:id="rId15"/>
    <p:sldId id="274" r:id="rId16"/>
    <p:sldId id="277" r:id="rId17"/>
    <p:sldId id="279" r:id="rId18"/>
    <p:sldId id="281" r:id="rId19"/>
    <p:sldId id="276" r:id="rId20"/>
    <p:sldId id="284" r:id="rId21"/>
    <p:sldId id="282"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12" autoAdjust="0"/>
  </p:normalViewPr>
  <p:slideViewPr>
    <p:cSldViewPr>
      <p:cViewPr>
        <p:scale>
          <a:sx n="100" d="100"/>
          <a:sy n="100" d="100"/>
        </p:scale>
        <p:origin x="-1098" y="169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C71EB-8407-4CF7-99E1-9807608040A0}" type="datetimeFigureOut">
              <a:rPr lang="en-US" smtClean="0"/>
              <a:pPr/>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23861-5C2F-4AEC-960A-BA4A9FD1CB1F}" type="slidenum">
              <a:rPr lang="en-US" smtClean="0"/>
              <a:pPr/>
              <a:t>‹#›</a:t>
            </a:fld>
            <a:endParaRPr lang="en-US"/>
          </a:p>
        </p:txBody>
      </p:sp>
    </p:spTree>
    <p:extLst>
      <p:ext uri="{BB962C8B-B14F-4D97-AF65-F5344CB8AC3E}">
        <p14:creationId xmlns="" xmlns:p14="http://schemas.microsoft.com/office/powerpoint/2010/main" val="413426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ECDB9E50-1B63-47A2-85D8-C4A067B7C432}" type="slidenum">
              <a:rPr lang="en-US" altLang="en-US">
                <a:solidFill>
                  <a:prstClr val="black"/>
                </a:solidFill>
              </a:rPr>
              <a:pPr>
                <a:spcBef>
                  <a:spcPct val="0"/>
                </a:spcBef>
              </a:pPr>
              <a:t>1</a:t>
            </a:fld>
            <a:endParaRPr lang="en-US" alt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b="1" dirty="0" smtClean="0"/>
              <a:t>Instructor Notes:</a:t>
            </a:r>
          </a:p>
          <a:p>
            <a:endParaRPr lang="en-US" altLang="en-US" b="1"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Paddle sports continue to be the fastest growing segment of recreational boating, with more than 300,000 paddle crafts (canoes, kayaks and paddle boards) being sold annually.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Paddle crafts are an extremely affordable entry point to recreational boating, which is attractive to new boaters, boaters downsizing from larger boats, and those interested in exploring their waterways.</a:t>
            </a:r>
          </a:p>
          <a:p>
            <a:pPr marL="171450" indent="-171450">
              <a:buFont typeface="Arial" panose="020B0604020202020204" pitchFamily="34" charset="0"/>
              <a:buChar char="•"/>
            </a:pPr>
            <a:r>
              <a:rPr lang="en-US" altLang="en-US" sz="1200" b="0" kern="1200" dirty="0" smtClean="0">
                <a:solidFill>
                  <a:schemeClr val="tx1"/>
                </a:solidFill>
                <a:effectLst/>
                <a:latin typeface="+mn-lt"/>
                <a:ea typeface="+mn-ea"/>
                <a:cs typeface="+mn-cs"/>
              </a:rPr>
              <a:t>But too</a:t>
            </a:r>
            <a:r>
              <a:rPr lang="en-US" altLang="en-US" sz="1200" b="0" kern="1200" baseline="0" dirty="0" smtClean="0">
                <a:solidFill>
                  <a:schemeClr val="tx1"/>
                </a:solidFill>
                <a:effectLst/>
                <a:latin typeface="+mn-lt"/>
                <a:ea typeface="+mn-ea"/>
                <a:cs typeface="+mn-cs"/>
              </a:rPr>
              <a:t> many people are not aware of potential dangers and do not adequately prepare</a:t>
            </a:r>
          </a:p>
          <a:p>
            <a:pPr marL="171450" indent="-171450">
              <a:buFont typeface="Arial" panose="020B0604020202020204" pitchFamily="34" charset="0"/>
              <a:buChar char="•"/>
            </a:pPr>
            <a:r>
              <a:rPr lang="en-US" dirty="0" smtClean="0"/>
              <a:t>Too many paddle sport deaths have occurred in recent years. </a:t>
            </a:r>
            <a:endParaRPr lang="en-US" alt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r>
              <a:rPr lang="en-US" dirty="0" smtClean="0"/>
              <a:t>Discovery of an adrift paddle craft poses a difficult problem to the Coast Guard:</a:t>
            </a:r>
          </a:p>
          <a:p>
            <a:endParaRPr lang="en-US" dirty="0" smtClean="0"/>
          </a:p>
          <a:p>
            <a:r>
              <a:rPr lang="en-US" dirty="0" smtClean="0"/>
              <a:t>Is someone missing?</a:t>
            </a:r>
          </a:p>
          <a:p>
            <a:r>
              <a:rPr lang="en-US" dirty="0" smtClean="0"/>
              <a:t>Should a search be initiated?</a:t>
            </a:r>
          </a:p>
          <a:p>
            <a:endParaRPr lang="en-US" dirty="0" smtClean="0"/>
          </a:p>
          <a:p>
            <a:r>
              <a:rPr lang="en-US" dirty="0" smtClean="0"/>
              <a:t>In this case of</a:t>
            </a:r>
            <a:r>
              <a:rPr lang="en-US" baseline="0" dirty="0" smtClean="0"/>
              <a:t> a kayak found adrift, an extensive search was launched by sea and air. Expensive: </a:t>
            </a:r>
          </a:p>
          <a:p>
            <a:r>
              <a:rPr lang="en-US" baseline="0" dirty="0" smtClean="0"/>
              <a:t>- Air search costs $11K/hour</a:t>
            </a:r>
          </a:p>
          <a:p>
            <a:r>
              <a:rPr lang="en-US" baseline="0" dirty="0" smtClean="0"/>
              <a:t>- Sea search costs $3K/hour</a:t>
            </a:r>
          </a:p>
          <a:p>
            <a:endParaRPr lang="en-US" baseline="0" dirty="0" smtClean="0"/>
          </a:p>
          <a:p>
            <a:r>
              <a:rPr lang="en-US" sz="1200" kern="1200" dirty="0" smtClean="0">
                <a:solidFill>
                  <a:schemeClr val="tx1"/>
                </a:solidFill>
                <a:effectLst/>
                <a:latin typeface="+mn-lt"/>
                <a:ea typeface="+mn-ea"/>
                <a:cs typeface="+mn-cs"/>
              </a:rPr>
              <a:t>The owner recognized his kayak from the news reports and recovered his boat from the CG station. Owner said the kayak blew off the dock.</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10</a:t>
            </a:fld>
            <a:endParaRPr lang="en-US"/>
          </a:p>
        </p:txBody>
      </p:sp>
    </p:spTree>
    <p:extLst>
      <p:ext uri="{BB962C8B-B14F-4D97-AF65-F5344CB8AC3E}">
        <p14:creationId xmlns="" xmlns:p14="http://schemas.microsoft.com/office/powerpoint/2010/main" val="403036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b="1" dirty="0" smtClean="0"/>
              <a:t>Instructor Notes</a:t>
            </a:r>
          </a:p>
          <a:p>
            <a:endParaRPr lang="en-US" altLang="en-US" b="1" dirty="0" smtClean="0"/>
          </a:p>
          <a:p>
            <a:r>
              <a:rPr lang="en-US" altLang="en-US" b="1" dirty="0" smtClean="0"/>
              <a:t>ASK </a:t>
            </a:r>
            <a:r>
              <a:rPr lang="en-US" altLang="en-US" dirty="0" smtClean="0"/>
              <a:t>if anyone needs the decal for their paddle craft, and issue them accordingly.</a:t>
            </a:r>
            <a:br>
              <a:rPr lang="en-US" altLang="en-US" dirty="0" smtClean="0"/>
            </a:br>
            <a:endParaRPr lang="en-US" altLang="en-US" b="1" dirty="0" smtClean="0"/>
          </a:p>
          <a:p>
            <a:r>
              <a:rPr lang="en-US" sz="1200" b="1" kern="1200" dirty="0" smtClean="0">
                <a:solidFill>
                  <a:schemeClr val="tx1"/>
                </a:solidFill>
                <a:effectLst/>
                <a:latin typeface="+mn-lt"/>
                <a:ea typeface="+mn-ea"/>
                <a:cs typeface="+mn-cs"/>
              </a:rPr>
              <a:t>Benefits of Having an If Found Sticker</a:t>
            </a:r>
            <a:r>
              <a:rPr lang="en-US" sz="1200" kern="1200" dirty="0" smtClean="0">
                <a:solidFill>
                  <a:schemeClr val="tx1"/>
                </a:solidFill>
                <a:effectLst/>
                <a:latin typeface="+mn-lt"/>
                <a:ea typeface="+mn-ea"/>
                <a:cs typeface="+mn-cs"/>
              </a:rPr>
              <a:t>. </a:t>
            </a:r>
          </a:p>
          <a:p>
            <a:pPr marL="228600" indent="-228600">
              <a:buAutoNum type="arabicParenR"/>
            </a:pPr>
            <a:r>
              <a:rPr lang="en-US" sz="1200" kern="1200" dirty="0" smtClean="0">
                <a:solidFill>
                  <a:schemeClr val="tx1"/>
                </a:solidFill>
                <a:effectLst/>
                <a:latin typeface="+mn-lt"/>
                <a:ea typeface="+mn-ea"/>
                <a:cs typeface="+mn-cs"/>
              </a:rPr>
              <a:t>You get your boat back, </a:t>
            </a:r>
          </a:p>
          <a:p>
            <a:pPr marL="228600" indent="-228600">
              <a:buAutoNum type="arabicParenR"/>
            </a:pPr>
            <a:r>
              <a:rPr lang="en-US" sz="1200" kern="1200" dirty="0" smtClean="0">
                <a:solidFill>
                  <a:schemeClr val="tx1"/>
                </a:solidFill>
                <a:effectLst/>
                <a:latin typeface="+mn-lt"/>
                <a:ea typeface="+mn-ea"/>
                <a:cs typeface="+mn-cs"/>
              </a:rPr>
              <a:t>Save tax payer money (CG Boat = $3000 per hour, CG </a:t>
            </a:r>
            <a:r>
              <a:rPr lang="en-US" sz="1200" kern="1200" dirty="0" err="1" smtClean="0">
                <a:solidFill>
                  <a:schemeClr val="tx1"/>
                </a:solidFill>
                <a:effectLst/>
                <a:latin typeface="+mn-lt"/>
                <a:ea typeface="+mn-ea"/>
                <a:cs typeface="+mn-cs"/>
              </a:rPr>
              <a:t>Helo</a:t>
            </a:r>
            <a:r>
              <a:rPr lang="en-US" sz="1200" kern="1200" dirty="0" smtClean="0">
                <a:solidFill>
                  <a:schemeClr val="tx1"/>
                </a:solidFill>
                <a:effectLst/>
                <a:latin typeface="+mn-lt"/>
                <a:ea typeface="+mn-ea"/>
                <a:cs typeface="+mn-cs"/>
              </a:rPr>
              <a:t> = $11,000 per hour, plus state and local search resources), </a:t>
            </a:r>
          </a:p>
          <a:p>
            <a:pPr marL="228600" indent="-228600">
              <a:buAutoNum type="arabicParenR"/>
            </a:pPr>
            <a:r>
              <a:rPr lang="en-US" sz="1200" kern="1200" dirty="0" smtClean="0">
                <a:solidFill>
                  <a:schemeClr val="tx1"/>
                </a:solidFill>
                <a:effectLst/>
                <a:latin typeface="+mn-lt"/>
                <a:ea typeface="+mn-ea"/>
                <a:cs typeface="+mn-cs"/>
              </a:rPr>
              <a:t>Prevents CG and other resources from unnecessary searches which could take them away from conducting cases that are not false alarms. </a:t>
            </a:r>
          </a:p>
          <a:p>
            <a:pPr marL="228600" indent="-228600">
              <a:buAutoNum type="arabicParenR"/>
            </a:pPr>
            <a:r>
              <a:rPr lang="en-US" sz="1200" kern="1200" dirty="0" smtClean="0">
                <a:solidFill>
                  <a:schemeClr val="tx1"/>
                </a:solidFill>
                <a:effectLst/>
                <a:latin typeface="+mn-lt"/>
                <a:ea typeface="+mn-ea"/>
                <a:cs typeface="+mn-cs"/>
              </a:rPr>
              <a:t>Allows CG and other resources to quickly determine the urgency of response required when a paddle craft is found with a If Found sticker.</a:t>
            </a:r>
            <a:br>
              <a:rPr lang="en-US" sz="1200" kern="1200" dirty="0" smtClean="0">
                <a:solidFill>
                  <a:schemeClr val="tx1"/>
                </a:solidFill>
                <a:effectLst/>
                <a:latin typeface="+mn-lt"/>
                <a:ea typeface="+mn-ea"/>
                <a:cs typeface="+mn-cs"/>
              </a:rPr>
            </a:br>
            <a:endParaRPr lang="en-US" altLang="en-US" dirty="0" smtClean="0"/>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54D8AEE8-FF5C-45D3-A394-64EA360155CB}"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r>
              <a:rPr lang="en-US" sz="1200" b="0" i="1" u="none" strike="noStrike" kern="1200" baseline="0" dirty="0" smtClean="0">
                <a:solidFill>
                  <a:schemeClr val="tx1"/>
                </a:solidFill>
                <a:latin typeface="+mn-lt"/>
                <a:ea typeface="+mn-ea"/>
                <a:cs typeface="+mn-cs"/>
              </a:rPr>
              <a:t>(The following  notes are excerpted from the CG Proceedings Fall-Winter 2016 - RBS.)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it is beyond the narrow limits of a swimming, surfing, or bathing area, a paddleboard is considered a “vessel” under 46 U.S.C. § 2101, and is subject to USCG regulations.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Generally wearing a life jacket and an appropriate leash would be beneficial.  But it can actually be dangerous to wear a life jacket in surf. If you can swim (and I sincerely hope that those who paddleboard can swim), and if you’re actively surfing in the ocean, then wearing a life jacket would not allow you to dive underneath waves once you’ve fallen off your board. In addition, a life jacket would keep your head on the surface — right next to the board’s sharp fins and hard rails.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Wearing a leash in moving water or a swift-flowing tidal river could be extremely hazardous. It is a widely accepted practice that SUPs use coiled leashes on lakes and straight leashes in the ocean. A more challenging scenario is presented in tidal and inland rivers with swift-moving water: Imagine falling off your board. The board goes around a dock piling on one side while you go around the other, or the leash snags on a branch along a river. Wearing a leash in those situations could be extremely</a:t>
            </a:r>
          </a:p>
          <a:p>
            <a:r>
              <a:rPr lang="en-US" sz="1200" b="0" i="0" u="none" strike="noStrike" kern="1200" baseline="0" dirty="0" smtClean="0">
                <a:solidFill>
                  <a:schemeClr val="tx1"/>
                </a:solidFill>
                <a:latin typeface="+mn-lt"/>
                <a:ea typeface="+mn-ea"/>
                <a:cs typeface="+mn-cs"/>
              </a:rPr>
              <a:t>dangerous.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Local, state and federal laws in this area are a work in progress.</a:t>
            </a:r>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12</a:t>
            </a:fld>
            <a:endParaRPr lang="en-US"/>
          </a:p>
        </p:txBody>
      </p:sp>
    </p:spTree>
    <p:extLst>
      <p:ext uri="{BB962C8B-B14F-4D97-AF65-F5344CB8AC3E}">
        <p14:creationId xmlns="" xmlns:p14="http://schemas.microsoft.com/office/powerpoint/2010/main" val="408463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b="1" dirty="0" smtClean="0"/>
              <a:t>Instructor Notes:</a:t>
            </a:r>
          </a:p>
          <a:p>
            <a:pPr marL="171450" indent="-171450">
              <a:buFont typeface="Arial" panose="020B0604020202020204" pitchFamily="34" charset="0"/>
              <a:buChar char="•"/>
            </a:pPr>
            <a:endParaRPr lang="en-US" altLang="en-US" b="1" dirty="0" smtClean="0"/>
          </a:p>
          <a:p>
            <a:pPr marL="171450" lvl="0" indent="-171450">
              <a:buFont typeface="Arial" panose="020B0604020202020204" pitchFamily="34" charset="0"/>
              <a:buChar char="•"/>
            </a:pPr>
            <a:r>
              <a:rPr lang="en-US" sz="1050" b="1" kern="1200" dirty="0" smtClean="0">
                <a:solidFill>
                  <a:schemeClr val="tx1"/>
                </a:solidFill>
                <a:effectLst/>
                <a:latin typeface="+mn-lt"/>
                <a:ea typeface="+mn-ea"/>
                <a:cs typeface="+mn-cs"/>
              </a:rPr>
              <a:t>PFD - </a:t>
            </a:r>
            <a:r>
              <a:rPr lang="en-US" sz="1050" kern="1200" dirty="0" smtClean="0">
                <a:solidFill>
                  <a:schemeClr val="tx1"/>
                </a:solidFill>
                <a:effectLst/>
                <a:latin typeface="+mn-lt"/>
                <a:ea typeface="+mn-ea"/>
                <a:cs typeface="+mn-cs"/>
              </a:rPr>
              <a:t>33 CFR 175.11: </a:t>
            </a:r>
            <a:r>
              <a:rPr lang="en-US" sz="1200" kern="1200" dirty="0" smtClean="0">
                <a:solidFill>
                  <a:schemeClr val="tx1"/>
                </a:solidFill>
                <a:effectLst/>
                <a:latin typeface="+mn-lt"/>
                <a:ea typeface="+mn-ea"/>
                <a:cs typeface="+mn-cs"/>
              </a:rPr>
              <a:t>One wearable life jacket for each person on board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Inflatable OK if 16 years of age or older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Throwable</a:t>
            </a:r>
            <a:r>
              <a:rPr lang="en-US" sz="1200" kern="1200" dirty="0" smtClean="0">
                <a:solidFill>
                  <a:schemeClr val="tx1"/>
                </a:solidFill>
                <a:effectLst/>
                <a:latin typeface="+mn-lt"/>
                <a:ea typeface="+mn-ea"/>
                <a:cs typeface="+mn-cs"/>
              </a:rPr>
              <a:t> not required unless 16’ or longer and NOT a kayak or canoe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Must be worn by children under 13 years of age while underway</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SUPs in surf area, life jacket should not be worn</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Sound - </a:t>
            </a:r>
            <a:r>
              <a:rPr lang="en-US" sz="1200" kern="1200" dirty="0" smtClean="0">
                <a:solidFill>
                  <a:schemeClr val="tx1"/>
                </a:solidFill>
                <a:effectLst/>
                <a:latin typeface="+mn-lt"/>
                <a:ea typeface="+mn-ea"/>
                <a:cs typeface="+mn-cs"/>
              </a:rPr>
              <a:t>CFR 83.33 and Navigation Rule 33(b): A vessel of less than 12 meters must have some means of making an efficient sound signal.</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Visual Distress Signal (VDS)</a:t>
            </a:r>
            <a:r>
              <a:rPr lang="en-US" sz="1200" kern="1200" dirty="0" smtClean="0">
                <a:solidFill>
                  <a:schemeClr val="tx1"/>
                </a:solidFill>
                <a:effectLst/>
                <a:latin typeface="+mn-lt"/>
                <a:ea typeface="+mn-ea"/>
                <a:cs typeface="+mn-cs"/>
              </a:rPr>
              <a:t> - 33 CFR 175.101. On coastal waters and high seas paddle craft must carry suitable VDS for night use between sunset and sunrise.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Lights -</a:t>
            </a:r>
            <a:r>
              <a:rPr lang="en-US" sz="1200" kern="1200" dirty="0" smtClean="0">
                <a:solidFill>
                  <a:schemeClr val="tx1"/>
                </a:solidFill>
                <a:effectLst/>
                <a:latin typeface="+mn-lt"/>
                <a:ea typeface="+mn-ea"/>
                <a:cs typeface="+mn-cs"/>
              </a:rPr>
              <a:t> Navigation Rule 25 (d)(ii):  A vessel under oars shall have an electric torch or lighted lantern showing a white light which shall be exhibited in sufficient time to prevent collision.</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Hull Identification Numbers (HIN)</a:t>
            </a:r>
            <a:r>
              <a:rPr lang="en-US" sz="1200" kern="1200" dirty="0" smtClean="0">
                <a:solidFill>
                  <a:schemeClr val="tx1"/>
                </a:solidFill>
                <a:effectLst/>
                <a:latin typeface="+mn-lt"/>
                <a:ea typeface="+mn-ea"/>
                <a:cs typeface="+mn-cs"/>
              </a:rPr>
              <a:t> - 33 CFR 181: HIN are required for canoes and kayaks. SUPs are exempt from HIN requirements.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abide with </a:t>
            </a:r>
            <a:r>
              <a:rPr lang="en-US" sz="1200" b="1" kern="1200" dirty="0" smtClean="0">
                <a:solidFill>
                  <a:schemeClr val="tx1"/>
                </a:solidFill>
                <a:effectLst/>
                <a:latin typeface="+mn-lt"/>
                <a:ea typeface="+mn-ea"/>
                <a:cs typeface="+mn-cs"/>
              </a:rPr>
              <a:t>Pollution Regulations</a:t>
            </a:r>
            <a:r>
              <a:rPr lang="en-US" sz="1200" kern="1200" dirty="0" smtClean="0">
                <a:solidFill>
                  <a:schemeClr val="tx1"/>
                </a:solidFill>
                <a:effectLst/>
                <a:latin typeface="+mn-lt"/>
                <a:ea typeface="+mn-ea"/>
                <a:cs typeface="+mn-cs"/>
              </a:rPr>
              <a:t> prohibiting depositing refuge of any kind into US waters.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abide by the </a:t>
            </a:r>
            <a:r>
              <a:rPr lang="en-US" sz="1200" b="1" kern="1200" dirty="0" smtClean="0">
                <a:solidFill>
                  <a:schemeClr val="tx1"/>
                </a:solidFill>
                <a:effectLst/>
                <a:latin typeface="+mn-lt"/>
                <a:ea typeface="+mn-ea"/>
                <a:cs typeface="+mn-cs"/>
              </a:rPr>
              <a:t>Navigation Rules.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23861-5C2F-4AEC-960A-BA4A9FD1CB1F}" type="slidenum">
              <a:rPr lang="en-US" smtClean="0"/>
              <a:pPr/>
              <a:t>13</a:t>
            </a:fld>
            <a:endParaRPr lang="en-US"/>
          </a:p>
        </p:txBody>
      </p:sp>
    </p:spTree>
    <p:extLst>
      <p:ext uri="{BB962C8B-B14F-4D97-AF65-F5344CB8AC3E}">
        <p14:creationId xmlns="" xmlns:p14="http://schemas.microsoft.com/office/powerpoint/2010/main" val="67273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pPr lvl="0"/>
            <a:r>
              <a:rPr lang="en-US" sz="1200" b="1" kern="1200" dirty="0" smtClean="0">
                <a:solidFill>
                  <a:schemeClr val="tx1"/>
                </a:solidFill>
                <a:effectLst/>
                <a:latin typeface="+mn-lt"/>
                <a:ea typeface="+mn-ea"/>
                <a:cs typeface="+mn-cs"/>
              </a:rPr>
              <a:t>Connecticut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Life jackets  must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worn by anyone in a manually propelled vessel from October 1 through May 31</a:t>
            </a:r>
          </a:p>
          <a:p>
            <a:pPr lvl="1"/>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Massachusetts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Life jackets must be worn by persons on board a canoe or kayak from September 15 to May 15</a:t>
            </a:r>
          </a:p>
          <a:p>
            <a:pPr lvl="1"/>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 York</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Life jackets must be worn on pleasure vessels between November 1 and May 1</a:t>
            </a:r>
          </a:p>
          <a:p>
            <a:pPr lvl="1"/>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Vermont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Persons under 16 years of age must wear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PFD while on board a sailboard</a:t>
            </a:r>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14</a:t>
            </a:fld>
            <a:endParaRPr lang="en-US"/>
          </a:p>
        </p:txBody>
      </p:sp>
    </p:spTree>
    <p:extLst>
      <p:ext uri="{BB962C8B-B14F-4D97-AF65-F5344CB8AC3E}">
        <p14:creationId xmlns="" xmlns:p14="http://schemas.microsoft.com/office/powerpoint/2010/main" val="67273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r>
              <a:rPr lang="en-US" b="1" dirty="0" smtClean="0"/>
              <a:t>Maine: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Paddleboards must have visual distress signals when used on territorial waters between sunset and sunrise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Exempt from life jacket requirements are licensed canoes owned by a summer camp and used for teaching by a camp counselor at least 18 years old while within 500 feet of the camp’s shoreline</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100" b="1" kern="1200" dirty="0" smtClean="0">
                <a:solidFill>
                  <a:schemeClr val="tx1"/>
                </a:solidFill>
                <a:effectLst/>
                <a:latin typeface="+mn-lt"/>
                <a:ea typeface="+mn-ea"/>
                <a:cs typeface="+mn-cs"/>
              </a:rPr>
              <a:t>Vermont: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Persons under 16 years of age must wear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PFD while on board a sailboard</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15</a:t>
            </a:fld>
            <a:endParaRPr lang="en-US"/>
          </a:p>
        </p:txBody>
      </p:sp>
    </p:spTree>
    <p:extLst>
      <p:ext uri="{BB962C8B-B14F-4D97-AF65-F5344CB8AC3E}">
        <p14:creationId xmlns="" xmlns:p14="http://schemas.microsoft.com/office/powerpoint/2010/main" val="67273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State regulations take precedence over Federal regulations.</a:t>
            </a:r>
          </a:p>
          <a:p>
            <a:endParaRPr lang="en-US" altLang="en-US" b="1" dirty="0" smtClean="0"/>
          </a:p>
        </p:txBody>
      </p:sp>
      <p:sp>
        <p:nvSpPr>
          <p:cNvPr id="4" name="Slide Number Placeholder 3"/>
          <p:cNvSpPr>
            <a:spLocks noGrp="1"/>
          </p:cNvSpPr>
          <p:nvPr>
            <p:ph type="sldNum" sz="quarter" idx="10"/>
          </p:nvPr>
        </p:nvSpPr>
        <p:spPr/>
        <p:txBody>
          <a:bodyPr/>
          <a:lstStyle/>
          <a:p>
            <a:fld id="{3D423861-5C2F-4AEC-960A-BA4A9FD1CB1F}" type="slidenum">
              <a:rPr lang="en-US" smtClean="0"/>
              <a:pPr/>
              <a:t>16</a:t>
            </a:fld>
            <a:endParaRPr lang="en-US"/>
          </a:p>
        </p:txBody>
      </p:sp>
    </p:spTree>
    <p:extLst>
      <p:ext uri="{BB962C8B-B14F-4D97-AF65-F5344CB8AC3E}">
        <p14:creationId xmlns="" xmlns:p14="http://schemas.microsoft.com/office/powerpoint/2010/main" val="67273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your life jacket!</a:t>
            </a:r>
          </a:p>
          <a:p>
            <a:r>
              <a:rPr lang="en-US" dirty="0" smtClean="0"/>
              <a:t>Pay attention to what is happening around you! (situational awareness)</a:t>
            </a:r>
          </a:p>
          <a:p>
            <a:r>
              <a:rPr lang="en-US" dirty="0" smtClean="0"/>
              <a:t>Be visible! (clothing and equipment</a:t>
            </a:r>
          </a:p>
          <a:p>
            <a:r>
              <a:rPr lang="en-US" dirty="0" smtClean="0"/>
              <a:t>Communicate!  </a:t>
            </a:r>
            <a:r>
              <a:rPr lang="en-US" smtClean="0"/>
              <a:t>With each other</a:t>
            </a:r>
            <a:r>
              <a:rPr lang="en-US" baseline="0" smtClean="0"/>
              <a:t> in your group and with first responders as needed</a:t>
            </a:r>
            <a:endParaRPr lang="en-US" smtClean="0"/>
          </a:p>
          <a:p>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17</a:t>
            </a:fld>
            <a:endParaRPr lang="en-US"/>
          </a:p>
        </p:txBody>
      </p:sp>
    </p:spTree>
    <p:extLst>
      <p:ext uri="{BB962C8B-B14F-4D97-AF65-F5344CB8AC3E}">
        <p14:creationId xmlns="" xmlns:p14="http://schemas.microsoft.com/office/powerpoint/2010/main" val="140147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E0DAD6-8858-4BC7-B57D-64D7B4765774}" type="slidenum">
              <a:rPr lang="en-US" altLang="en-US" smtClean="0"/>
              <a:pPr eaLnBrk="1" hangingPunct="1">
                <a:spcBef>
                  <a:spcPct val="0"/>
                </a:spcBef>
              </a:pPr>
              <a:t>18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p:spPr>
        <p:txBody>
          <a:bodyPr/>
          <a:lstStyle/>
          <a:p>
            <a:pPr marL="230188" indent="-230188" eaLnBrk="1" hangingPunct="1"/>
            <a:endParaRPr lang="en-US" altLang="en-US"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23861-5C2F-4AEC-960A-BA4A9FD1CB1F}" type="slidenum">
              <a:rPr lang="en-US" smtClean="0"/>
              <a:pPr/>
              <a:t>19</a:t>
            </a:fld>
            <a:endParaRPr lang="en-US"/>
          </a:p>
        </p:txBody>
      </p:sp>
    </p:spTree>
    <p:extLst>
      <p:ext uri="{BB962C8B-B14F-4D97-AF65-F5344CB8AC3E}">
        <p14:creationId xmlns="" xmlns:p14="http://schemas.microsoft.com/office/powerpoint/2010/main" val="141418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r>
              <a:rPr lang="en-US" dirty="0" smtClean="0"/>
              <a:t>Here is one tragic</a:t>
            </a:r>
            <a:r>
              <a:rPr lang="en-US" baseline="0" dirty="0" smtClean="0"/>
              <a:t> recent example of a kayaker underestimating the wind and water conditions.</a:t>
            </a:r>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2</a:t>
            </a:fld>
            <a:endParaRPr lang="en-US"/>
          </a:p>
        </p:txBody>
      </p:sp>
    </p:spTree>
    <p:extLst>
      <p:ext uri="{BB962C8B-B14F-4D97-AF65-F5344CB8AC3E}">
        <p14:creationId xmlns="" xmlns:p14="http://schemas.microsoft.com/office/powerpoint/2010/main" val="4030360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sz="1200" i="1" kern="1200" dirty="0" smtClean="0">
                <a:solidFill>
                  <a:schemeClr val="tx1"/>
                </a:solidFill>
                <a:effectLst/>
                <a:latin typeface="+mn-lt"/>
                <a:ea typeface="+mn-ea"/>
                <a:cs typeface="+mn-cs"/>
              </a:rPr>
              <a:t>From  Coast Guard’s Survivor Debrief Form:  </a:t>
            </a: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(Kayaker)</a:t>
            </a:r>
            <a:r>
              <a:rPr lang="en-US" sz="1200" i="0" kern="1200" baseline="0" dirty="0" smtClean="0">
                <a:solidFill>
                  <a:schemeClr val="tx1"/>
                </a:solidFill>
                <a:effectLst/>
                <a:latin typeface="+mn-lt"/>
                <a:ea typeface="+mn-ea"/>
                <a:cs typeface="+mn-cs"/>
              </a:rPr>
              <a:t> l</a:t>
            </a:r>
            <a:r>
              <a:rPr lang="en-US" sz="1200" kern="1200" dirty="0" smtClean="0">
                <a:solidFill>
                  <a:schemeClr val="tx1"/>
                </a:solidFill>
                <a:effectLst/>
                <a:latin typeface="+mn-lt"/>
                <a:ea typeface="+mn-ea"/>
                <a:cs typeface="+mn-cs"/>
              </a:rPr>
              <a:t>aunched from the beach … at approximately 1100. After approximately 10 minutes of paddling into the waves his kayak was flipped by a wave.  Mr. XXXX was able to re-right himself with his paddles before immediately being rolled over by another wave.  This wave pushed him out of the kayak skirt.  He surfaced and righted the kayak before trying to climb in.  After realizing he was unable to climb back into the kayak and wasn’t able to swim to shore he flipped the kayak upside down and shoved his arms through the skirt, wedging himself in the kayak.  Using his legs he kicked and when he felt dizzy he tipped the kayak to let fresh air in.  He did hear a boat approaching, hoped it was for him and with his last strength he raised his hand before passing out. There was a life jacket in his forward bilge that he was not able to get to when he flipped over.</a:t>
            </a:r>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20</a:t>
            </a:fld>
            <a:endParaRPr lang="en-US"/>
          </a:p>
        </p:txBody>
      </p:sp>
    </p:spTree>
    <p:extLst>
      <p:ext uri="{BB962C8B-B14F-4D97-AF65-F5344CB8AC3E}">
        <p14:creationId xmlns="" xmlns:p14="http://schemas.microsoft.com/office/powerpoint/2010/main" val="11431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Rather</a:t>
            </a:r>
            <a:r>
              <a:rPr lang="en-US" baseline="0" dirty="0" smtClean="0"/>
              <a:t> than showing this slide, provide each student a copy of the Reverence Sheet.</a:t>
            </a:r>
            <a:endParaRPr lang="en-US" dirty="0"/>
          </a:p>
        </p:txBody>
      </p:sp>
      <p:sp>
        <p:nvSpPr>
          <p:cNvPr id="4" name="Slide Number Placeholder 3"/>
          <p:cNvSpPr>
            <a:spLocks noGrp="1"/>
          </p:cNvSpPr>
          <p:nvPr>
            <p:ph type="sldNum" sz="quarter" idx="10"/>
          </p:nvPr>
        </p:nvSpPr>
        <p:spPr/>
        <p:txBody>
          <a:bodyPr/>
          <a:lstStyle/>
          <a:p>
            <a:fld id="{3D423861-5C2F-4AEC-960A-BA4A9FD1CB1F}" type="slidenum">
              <a:rPr lang="en-US" smtClean="0"/>
              <a:pPr/>
              <a:t>21</a:t>
            </a:fld>
            <a:endParaRPr lang="en-US"/>
          </a:p>
        </p:txBody>
      </p:sp>
    </p:spTree>
    <p:extLst>
      <p:ext uri="{BB962C8B-B14F-4D97-AF65-F5344CB8AC3E}">
        <p14:creationId xmlns="" xmlns:p14="http://schemas.microsoft.com/office/powerpoint/2010/main" val="14014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9F2E212F-AE57-4CA6-8354-8C1A2060FC6B}" type="slidenum">
              <a:rPr lang="en-US" altLang="en-US">
                <a:solidFill>
                  <a:prstClr val="black"/>
                </a:solidFill>
              </a:rPr>
              <a:pPr>
                <a:spcBef>
                  <a:spcPct val="0"/>
                </a:spcBef>
              </a:pPr>
              <a:t>3</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dirty="0" smtClean="0"/>
              <a:t>Instructor Notes:</a:t>
            </a:r>
          </a:p>
          <a:p>
            <a:endParaRPr lang="en-US" altLang="en-US" b="1" dirty="0" smtClean="0"/>
          </a:p>
          <a:p>
            <a:r>
              <a:rPr lang="en-US" altLang="en-US" b="0" i="1" dirty="0" smtClean="0"/>
              <a:t>Note: First District CG includes ME, NH, VT, MA, RI, CT, NY, NJ.</a:t>
            </a:r>
          </a:p>
          <a:p>
            <a:endParaRPr lang="en-US" altLang="en-US" b="1" i="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contrast with other boating, paddle sport fatalities have been trending higher due partially</a:t>
            </a:r>
            <a:r>
              <a:rPr lang="en-US" sz="1200" kern="1200" baseline="0" dirty="0" smtClean="0">
                <a:solidFill>
                  <a:schemeClr val="tx1"/>
                </a:solidFill>
                <a:effectLst/>
                <a:latin typeface="+mn-lt"/>
                <a:ea typeface="+mn-ea"/>
                <a:cs typeface="+mn-cs"/>
              </a:rPr>
              <a:t> to its growth in popularity, but also because of lack of awareness of precautions that should be taken to avoid putting yourself in harm’s way.</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fatalities were typically due to not wearing a life jacket, </a:t>
            </a:r>
            <a:r>
              <a:rPr lang="en-US" dirty="0" smtClean="0">
                <a:solidFill>
                  <a:srgbClr val="FF0000"/>
                </a:solidFill>
              </a:rPr>
              <a:t>not dressed for cold water, </a:t>
            </a:r>
            <a:r>
              <a:rPr lang="en-US" sz="1200" kern="1200" dirty="0" smtClean="0">
                <a:solidFill>
                  <a:schemeClr val="tx1"/>
                </a:solidFill>
                <a:effectLst/>
                <a:latin typeface="+mn-lt"/>
                <a:ea typeface="+mn-ea"/>
                <a:cs typeface="+mn-cs"/>
              </a:rPr>
              <a:t>capsizing and falling overboard.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Coast Guard</a:t>
            </a:r>
            <a:r>
              <a:rPr lang="en-US" sz="1200" kern="1200" baseline="0" dirty="0" smtClean="0">
                <a:solidFill>
                  <a:schemeClr val="tx1"/>
                </a:solidFill>
                <a:effectLst/>
                <a:latin typeface="+mn-lt"/>
                <a:ea typeface="+mn-ea"/>
                <a:cs typeface="+mn-cs"/>
              </a:rPr>
              <a:t> now has a special focus on paddle sport safety.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9F2E212F-AE57-4CA6-8354-8C1A2060FC6B}" type="slidenum">
              <a:rPr lang="en-US" altLang="en-US">
                <a:solidFill>
                  <a:prstClr val="black"/>
                </a:solidFill>
              </a:rPr>
              <a:pPr>
                <a:spcBef>
                  <a:spcPct val="0"/>
                </a:spcBef>
              </a:pPr>
              <a:t>4</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dirty="0" smtClean="0"/>
              <a:t>Instructor Notes:</a:t>
            </a:r>
          </a:p>
          <a:p>
            <a:endParaRPr lang="en-US" altLang="en-US" b="1" dirty="0" smtClean="0"/>
          </a:p>
          <a:p>
            <a:pPr marL="228600" indent="-228600">
              <a:buAutoNum type="arabicPeriod"/>
            </a:pPr>
            <a:r>
              <a:rPr lang="en-US" dirty="0" smtClean="0"/>
              <a:t>Wear Your Lifejacket - Expect to capsize and swim occasionally when paddling a canoe, kayak, SUP or raft. </a:t>
            </a:r>
          </a:p>
          <a:p>
            <a:pPr marL="228600" indent="-228600">
              <a:buAutoNum type="arabicPeriod"/>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Cold Water and Hot weather Safety - Cold water is extremely dangerous! </a:t>
            </a:r>
            <a:r>
              <a:rPr lang="en-US" altLang="en-US" dirty="0" smtClean="0"/>
              <a:t>Remember the 120 rule – if air + water temp &lt; 120 you need a wet suit.</a:t>
            </a:r>
            <a:r>
              <a:rPr lang="en-US" altLang="en-US" baseline="0" dirty="0" smtClean="0"/>
              <a:t> </a:t>
            </a:r>
            <a:r>
              <a:rPr lang="en-US" altLang="en-US" dirty="0" smtClean="0"/>
              <a:t> </a:t>
            </a:r>
            <a:r>
              <a:rPr lang="en-US" dirty="0" smtClean="0"/>
              <a:t>Heat stroke can be fatal.  Learn the essentials of on-the-water temperatures and first aid.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Take an On-Water Skills Course - whether it's a safety or skill development course, an instructor-led on-water instruction course provides the information you need for canoeing, kayaking, stand up </a:t>
            </a:r>
            <a:r>
              <a:rPr lang="en-US" dirty="0" err="1" smtClean="0"/>
              <a:t>paddleboarding</a:t>
            </a:r>
            <a:r>
              <a:rPr lang="en-US" dirty="0" smtClean="0"/>
              <a:t>, rafting and/or safety &amp; rescue.</a:t>
            </a:r>
          </a:p>
          <a:p>
            <a:endParaRPr lang="en-US" dirty="0" smtClean="0"/>
          </a:p>
          <a:p>
            <a:r>
              <a:rPr lang="en-US" dirty="0" smtClean="0"/>
              <a:t>4. Rules of the Road – Navigation Rules apply</a:t>
            </a:r>
            <a:r>
              <a:rPr lang="en-US" baseline="0" dirty="0" smtClean="0"/>
              <a:t> as do security zones and distance restrictions to US Navy vessels, power plants, etc.</a:t>
            </a:r>
            <a:endParaRPr lang="en-US" dirty="0" smtClean="0"/>
          </a:p>
          <a:p>
            <a:endParaRPr lang="en-US" dirty="0" smtClean="0"/>
          </a:p>
          <a:p>
            <a:r>
              <a:rPr lang="en-US" dirty="0" smtClean="0"/>
              <a:t>5. Safety Check - </a:t>
            </a:r>
            <a:r>
              <a:rPr lang="en-US" altLang="en-US" dirty="0" smtClean="0"/>
              <a:t>Check to make sure all safety gear is onboard and functional prior to heading out every time.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9F2E212F-AE57-4CA6-8354-8C1A2060FC6B}" type="slidenum">
              <a:rPr lang="en-US" altLang="en-US">
                <a:solidFill>
                  <a:prstClr val="black"/>
                </a:solidFill>
              </a:rPr>
              <a:pPr>
                <a:spcBef>
                  <a:spcPct val="0"/>
                </a:spcBef>
              </a:pPr>
              <a:t>5</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dirty="0" smtClean="0"/>
              <a:t>Instructor Notes:</a:t>
            </a:r>
          </a:p>
          <a:p>
            <a:endParaRPr lang="en-US" altLang="en-US" b="1" dirty="0" smtClean="0"/>
          </a:p>
          <a:p>
            <a:endParaRPr lang="en-US" dirty="0" smtClean="0"/>
          </a:p>
          <a:p>
            <a:r>
              <a:rPr lang="en-US" dirty="0" smtClean="0"/>
              <a:t>6. Practices, Ethics and Conduct – know</a:t>
            </a:r>
            <a:r>
              <a:rPr lang="en-US" baseline="0" dirty="0" smtClean="0"/>
              <a:t> and o</a:t>
            </a:r>
            <a:r>
              <a:rPr lang="en-US" dirty="0" smtClean="0"/>
              <a:t>bey rules;</a:t>
            </a:r>
            <a:r>
              <a:rPr lang="en-US" baseline="0" dirty="0" smtClean="0"/>
              <a:t> never litter; respect private property; be considerate to others on the water; never engage in lewd or inappropriate behavior; do not disturb wildlife.</a:t>
            </a:r>
            <a:endParaRPr lang="en-US" dirty="0" smtClean="0"/>
          </a:p>
          <a:p>
            <a:endParaRPr lang="en-US" dirty="0" smtClean="0"/>
          </a:p>
          <a:p>
            <a:r>
              <a:rPr lang="en-US" dirty="0" smtClean="0"/>
              <a:t>7. Know Your Limits - </a:t>
            </a:r>
            <a:r>
              <a:rPr lang="en-US" sz="1200" b="0" i="0" u="none" strike="noStrike" kern="1200" baseline="0" dirty="0" smtClean="0">
                <a:solidFill>
                  <a:schemeClr val="tx1"/>
                </a:solidFill>
                <a:latin typeface="+mn-lt"/>
                <a:ea typeface="+mn-ea"/>
                <a:cs typeface="+mn-cs"/>
              </a:rPr>
              <a:t>Know your skill level and avoid weather or water conditions that exceed your skill.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Learn and Practice Essential Rescue Skills, e.g., how to get help; how to re-board if capsized.</a:t>
            </a:r>
          </a:p>
          <a:p>
            <a:endParaRPr lang="en-US" dirty="0" smtClean="0"/>
          </a:p>
          <a:p>
            <a:r>
              <a:rPr lang="en-US" dirty="0" smtClean="0"/>
              <a:t>9. Learn Best Practices:</a:t>
            </a:r>
            <a:r>
              <a:rPr lang="en-US" baseline="0" dirty="0" smtClean="0"/>
              <a:t> what to wear; essential gear; how to prepare; best safety practices on the water.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Trip Preparation and Planning – Know the water you are paddling.</a:t>
            </a:r>
            <a:r>
              <a:rPr lang="en-US" baseline="0" dirty="0" smtClean="0"/>
              <a:t>  Be aware of tides and dangerous currents.  </a:t>
            </a:r>
            <a:r>
              <a:rPr lang="en-US" dirty="0" smtClean="0"/>
              <a:t>Getting ready to schedule your next trip?</a:t>
            </a:r>
            <a:r>
              <a:rPr lang="en-US" baseline="0" dirty="0" smtClean="0"/>
              <a:t>  </a:t>
            </a:r>
            <a:r>
              <a:rPr lang="en-US" altLang="en-US" dirty="0" smtClean="0"/>
              <a:t>Inform someone of your plans: could do my text or email.  Better yet, file a Float Plan.  This could be done using the CG APP.</a:t>
            </a:r>
          </a:p>
          <a:p>
            <a:endParaRPr lang="en-US" altLang="en-US" dirty="0" smtClean="0"/>
          </a:p>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Instructor Notes:</a:t>
            </a:r>
          </a:p>
          <a:p>
            <a:endParaRPr lang="en-US" dirty="0" smtClean="0"/>
          </a:p>
          <a:p>
            <a:r>
              <a:rPr lang="en-US" dirty="0" smtClean="0"/>
              <a:t>This slide contains a video that automatically</a:t>
            </a:r>
            <a:r>
              <a:rPr lang="en-US" baseline="0" dirty="0" smtClean="0"/>
              <a:t> plays after the previous slide.  A right arrow click will cause it to </a:t>
            </a:r>
            <a:r>
              <a:rPr lang="en-US" baseline="0" smtClean="0"/>
              <a:t>stop and move </a:t>
            </a:r>
            <a:r>
              <a:rPr lang="en-US" baseline="0" dirty="0" smtClean="0"/>
              <a:t>to next slide.</a:t>
            </a:r>
          </a:p>
          <a:p>
            <a:endParaRPr lang="en-US" baseline="0" dirty="0" smtClean="0"/>
          </a:p>
          <a:p>
            <a:r>
              <a:rPr lang="en-US" baseline="0" dirty="0" smtClean="0"/>
              <a:t>Mention that this is a shortened version of what is available on line at the website shown on the next slide.  </a:t>
            </a:r>
            <a:endParaRPr lang="en-US" dirty="0"/>
          </a:p>
        </p:txBody>
      </p:sp>
      <p:sp>
        <p:nvSpPr>
          <p:cNvPr id="4" name="Slide Number Placeholder 3"/>
          <p:cNvSpPr>
            <a:spLocks noGrp="1"/>
          </p:cNvSpPr>
          <p:nvPr>
            <p:ph type="sldNum" sz="quarter" idx="10"/>
          </p:nvPr>
        </p:nvSpPr>
        <p:spPr/>
        <p:txBody>
          <a:bodyPr/>
          <a:lstStyle/>
          <a:p>
            <a:pPr>
              <a:defRPr/>
            </a:pPr>
            <a:fld id="{F523F67B-482E-4D2E-945D-25B96A00805E}" type="slidenum">
              <a:rPr lang="en-US" smtClean="0"/>
              <a:pPr>
                <a:defRPr/>
              </a:pPr>
              <a:t>6</a:t>
            </a:fld>
            <a:endParaRPr lang="en-US" dirty="0"/>
          </a:p>
        </p:txBody>
      </p:sp>
    </p:spTree>
    <p:extLst>
      <p:ext uri="{BB962C8B-B14F-4D97-AF65-F5344CB8AC3E}">
        <p14:creationId xmlns="" xmlns:p14="http://schemas.microsoft.com/office/powerpoint/2010/main" val="420758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Instructor Notes:</a:t>
            </a:r>
          </a:p>
          <a:p>
            <a:endParaRPr lang="en-US" altLang="en-US" b="1" dirty="0" smtClean="0"/>
          </a:p>
          <a:p>
            <a:r>
              <a:rPr lang="en-US" altLang="en-US" b="1" dirty="0" smtClean="0">
                <a:latin typeface="BatangChe" panose="02030609000101010101" pitchFamily="49" charset="-127"/>
                <a:ea typeface="BatangChe" panose="02030609000101010101" pitchFamily="49" charset="-127"/>
              </a:rPr>
              <a:t>Instructor Notes:</a:t>
            </a:r>
          </a:p>
          <a:p>
            <a:endParaRPr lang="en-US" altLang="en-US" b="1" dirty="0" smtClean="0">
              <a:latin typeface="BatangChe" panose="02030609000101010101" pitchFamily="49" charset="-127"/>
              <a:ea typeface="BatangChe" panose="02030609000101010101" pitchFamily="49"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BatangChe" panose="02030609000101010101" pitchFamily="49" charset="-127"/>
                <a:ea typeface="BatangChe" panose="02030609000101010101" pitchFamily="49" charset="-127"/>
              </a:rPr>
              <a:t>The video on the previous slide </a:t>
            </a:r>
            <a:r>
              <a:rPr lang="en-US" b="1" baseline="0" dirty="0" smtClean="0"/>
              <a:t>is a shortened version of one of eight videos available on line.</a:t>
            </a:r>
            <a:endParaRPr lang="en-US" b="1" dirty="0" smtClean="0"/>
          </a:p>
          <a:p>
            <a:endParaRPr lang="en-US" altLang="en-US" b="1" dirty="0" smtClean="0">
              <a:latin typeface="BatangChe" panose="02030609000101010101" pitchFamily="49" charset="-127"/>
              <a:ea typeface="BatangChe" panose="02030609000101010101" pitchFamily="49" charset="-127"/>
            </a:endParaRPr>
          </a:p>
          <a:p>
            <a:r>
              <a:rPr lang="en-US" dirty="0" smtClean="0">
                <a:latin typeface="BatangChe" panose="02030609000101010101" pitchFamily="49" charset="-127"/>
                <a:ea typeface="BatangChe" panose="02030609000101010101" pitchFamily="49" charset="-127"/>
              </a:rPr>
              <a:t>The Safer Paddling Series is a collection of highly specialized paddle sports safety videos targeting new paddlers produced and distributed through manufacturer’s channels during the 2016 paddling season.  Each one runs about</a:t>
            </a:r>
            <a:r>
              <a:rPr lang="en-US" baseline="0" dirty="0" smtClean="0">
                <a:latin typeface="BatangChe" panose="02030609000101010101" pitchFamily="49" charset="-127"/>
                <a:ea typeface="BatangChe" panose="02030609000101010101" pitchFamily="49" charset="-127"/>
              </a:rPr>
              <a:t> three minutes.</a:t>
            </a:r>
            <a:endParaRPr lang="en-US" dirty="0" smtClean="0">
              <a:latin typeface="BatangChe" panose="02030609000101010101" pitchFamily="49" charset="-127"/>
              <a:ea typeface="BatangChe" panose="02030609000101010101" pitchFamily="49" charset="-127"/>
            </a:endParaRPr>
          </a:p>
          <a:p>
            <a:endParaRPr lang="en-US" dirty="0" smtClean="0">
              <a:latin typeface="BatangChe" panose="02030609000101010101" pitchFamily="49" charset="-127"/>
              <a:ea typeface="BatangChe" panose="02030609000101010101" pitchFamily="49" charset="-127"/>
            </a:endParaRPr>
          </a:p>
          <a:p>
            <a:r>
              <a:rPr lang="en-US" dirty="0" smtClean="0">
                <a:latin typeface="BatangChe" panose="02030609000101010101" pitchFamily="49" charset="-127"/>
                <a:ea typeface="BatangChe" panose="02030609000101010101" pitchFamily="49" charset="-127"/>
              </a:rPr>
              <a:t>Episode 1:  Lifejackets</a:t>
            </a:r>
          </a:p>
          <a:p>
            <a:r>
              <a:rPr lang="en-US" dirty="0" smtClean="0">
                <a:latin typeface="BatangChe" panose="02030609000101010101" pitchFamily="49" charset="-127"/>
                <a:ea typeface="BatangChe" panose="02030609000101010101" pitchFamily="49" charset="-127"/>
              </a:rPr>
              <a:t>Episode</a:t>
            </a:r>
            <a:r>
              <a:rPr lang="en-US" baseline="0" dirty="0" smtClean="0">
                <a:latin typeface="BatangChe" panose="02030609000101010101" pitchFamily="49" charset="-127"/>
                <a:ea typeface="BatangChe" panose="02030609000101010101" pitchFamily="49" charset="-127"/>
              </a:rPr>
              <a:t> 2:  What To Wear</a:t>
            </a:r>
          </a:p>
          <a:p>
            <a:r>
              <a:rPr lang="en-US" baseline="0" dirty="0" smtClean="0">
                <a:latin typeface="BatangChe" panose="02030609000101010101" pitchFamily="49" charset="-127"/>
                <a:ea typeface="BatangChe" panose="02030609000101010101" pitchFamily="49" charset="-127"/>
              </a:rPr>
              <a:t>Episode 3:  Gear Essentials</a:t>
            </a:r>
          </a:p>
          <a:p>
            <a:r>
              <a:rPr lang="en-US" baseline="0" dirty="0" smtClean="0">
                <a:latin typeface="BatangChe" panose="02030609000101010101" pitchFamily="49" charset="-127"/>
                <a:ea typeface="BatangChe" panose="02030609000101010101" pitchFamily="49" charset="-127"/>
              </a:rPr>
              <a:t>Episode 4:  Basic Strokes</a:t>
            </a:r>
          </a:p>
          <a:p>
            <a:r>
              <a:rPr lang="en-US" baseline="0" dirty="0" smtClean="0">
                <a:latin typeface="BatangChe" panose="02030609000101010101" pitchFamily="49" charset="-127"/>
                <a:ea typeface="BatangChe" panose="02030609000101010101" pitchFamily="49" charset="-127"/>
              </a:rPr>
              <a:t>Episode 5:  Plan Your Trip</a:t>
            </a:r>
          </a:p>
          <a:p>
            <a:r>
              <a:rPr lang="en-US" baseline="0" dirty="0" smtClean="0">
                <a:latin typeface="BatangChe" panose="02030609000101010101" pitchFamily="49" charset="-127"/>
                <a:ea typeface="BatangChe" panose="02030609000101010101" pitchFamily="49" charset="-127"/>
              </a:rPr>
              <a:t>Episode 6:  Traffic Rules for Paddlers</a:t>
            </a:r>
          </a:p>
          <a:p>
            <a:r>
              <a:rPr lang="en-US" baseline="0" dirty="0" smtClean="0">
                <a:latin typeface="BatangChe" panose="02030609000101010101" pitchFamily="49" charset="-127"/>
                <a:ea typeface="BatangChe" panose="02030609000101010101" pitchFamily="49" charset="-127"/>
              </a:rPr>
              <a:t>Episode 7:  What If I Flip?</a:t>
            </a:r>
          </a:p>
          <a:p>
            <a:r>
              <a:rPr lang="en-US" baseline="0" dirty="0" smtClean="0">
                <a:latin typeface="BatangChe" panose="02030609000101010101" pitchFamily="49" charset="-127"/>
                <a:ea typeface="BatangChe" panose="02030609000101010101" pitchFamily="49" charset="-127"/>
              </a:rPr>
              <a:t>Episode 8:  Calling For Help</a:t>
            </a:r>
            <a:endParaRPr lang="en-US" dirty="0">
              <a:latin typeface="BatangChe" panose="02030609000101010101" pitchFamily="49" charset="-127"/>
              <a:ea typeface="BatangChe" panose="02030609000101010101" pitchFamily="49" charset="-127"/>
            </a:endParaRPr>
          </a:p>
        </p:txBody>
      </p:sp>
      <p:sp>
        <p:nvSpPr>
          <p:cNvPr id="4" name="Slide Number Placeholder 3"/>
          <p:cNvSpPr>
            <a:spLocks noGrp="1"/>
          </p:cNvSpPr>
          <p:nvPr>
            <p:ph type="sldNum" sz="quarter" idx="10"/>
          </p:nvPr>
        </p:nvSpPr>
        <p:spPr/>
        <p:txBody>
          <a:bodyPr/>
          <a:lstStyle/>
          <a:p>
            <a:fld id="{3D423861-5C2F-4AEC-960A-BA4A9FD1CB1F}" type="slidenum">
              <a:rPr lang="en-US" smtClean="0"/>
              <a:pPr/>
              <a:t>7</a:t>
            </a:fld>
            <a:endParaRPr lang="en-US"/>
          </a:p>
        </p:txBody>
      </p:sp>
    </p:spTree>
    <p:extLst>
      <p:ext uri="{BB962C8B-B14F-4D97-AF65-F5344CB8AC3E}">
        <p14:creationId xmlns="" xmlns:p14="http://schemas.microsoft.com/office/powerpoint/2010/main" val="35659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9F2E212F-AE57-4CA6-8354-8C1A2060FC6B}" type="slidenum">
              <a:rPr lang="en-US" altLang="en-US">
                <a:solidFill>
                  <a:prstClr val="black"/>
                </a:solidFill>
              </a:rPr>
              <a:pPr>
                <a:spcBef>
                  <a:spcPct val="0"/>
                </a:spcBef>
              </a:pPr>
              <a:t>8</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dirty="0" smtClean="0"/>
              <a:t>Instructor Notes:</a:t>
            </a:r>
          </a:p>
          <a:p>
            <a:endParaRPr lang="en-US" altLang="en-US" b="1" dirty="0" smtClean="0"/>
          </a:p>
          <a:p>
            <a:r>
              <a:rPr lang="en-US" dirty="0" smtClean="0"/>
              <a:t>Other equipment to consider bringing</a:t>
            </a:r>
          </a:p>
          <a:p>
            <a:endParaRPr lang="en-US" dirty="0" smtClean="0"/>
          </a:p>
          <a:p>
            <a:r>
              <a:rPr lang="en-US" dirty="0" smtClean="0"/>
              <a:t>* Wear clothing designed for weather and water conditions—visible colors!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Use clothing and equipment (e.g., hats, sunblock, extra clothes) to reduce the risks of environmental problems such as hypothermia and sunburn</a:t>
            </a:r>
          </a:p>
          <a:p>
            <a:r>
              <a:rPr lang="en-US" dirty="0" smtClean="0"/>
              <a:t>* Bring adequate food, water, and extra clothing.  Fill the bottle half way so it floats and is easy to see —full may be more difficult to see due to neutral buoyancy</a:t>
            </a:r>
          </a:p>
          <a:p>
            <a:r>
              <a:rPr lang="en-US" dirty="0" smtClean="0"/>
              <a:t>* Match extra gear (e.g., helmets, radios, flotation bags, spare paddles, navigation tools)  to the paddler, the group, the environment and the desired activity</a:t>
            </a:r>
          </a:p>
          <a:p>
            <a:r>
              <a:rPr lang="en-US" dirty="0" smtClean="0"/>
              <a:t>* Carry appropriate rescue gear and learn how to use it. This includes PLB (Personal Locator</a:t>
            </a:r>
            <a:r>
              <a:rPr lang="en-US" baseline="0" dirty="0" smtClean="0"/>
              <a:t> Beacon).</a:t>
            </a:r>
            <a:endParaRPr lang="en-US" dirty="0" smtClean="0"/>
          </a:p>
          <a:p>
            <a:r>
              <a:rPr lang="en-US" dirty="0" smtClean="0"/>
              <a:t>* Navigation lights, distress signals and sounds signals may be required.  Check with your local state boating officials to find out what you need to carry with you.  Every paddler should have a whistle attached to their lifejacket.</a:t>
            </a:r>
          </a:p>
          <a:p>
            <a:r>
              <a:rPr lang="en-US" dirty="0" smtClean="0"/>
              <a:t>* Printed pre-underway checklist</a:t>
            </a:r>
          </a:p>
          <a:p>
            <a:r>
              <a:rPr lang="en-US" dirty="0" smtClean="0"/>
              <a:t>* Pen or pencil</a:t>
            </a:r>
          </a:p>
          <a:p>
            <a:r>
              <a:rPr lang="en-US" dirty="0" smtClean="0"/>
              <a:t>* Notebook/logbook</a:t>
            </a:r>
          </a:p>
          <a:p>
            <a:r>
              <a:rPr lang="en-US" dirty="0" smtClean="0"/>
              <a:t>* Sponge and/or manual pump for dewatering</a:t>
            </a:r>
          </a:p>
          <a:p>
            <a:r>
              <a:rPr lang="en-US" dirty="0" smtClean="0"/>
              <a:t>* Other gear needed for safe operation and self-rescue of the particular type of paddle craft:  e.g., paddle float, paddle leash, spray skirt</a:t>
            </a:r>
          </a:p>
          <a:p>
            <a:r>
              <a:rPr lang="en-US" dirty="0" smtClean="0"/>
              <a:t>*Bow line and/or stern line (“painter”) to tie up along a dock or ashore</a:t>
            </a:r>
          </a:p>
          <a:p>
            <a:r>
              <a:rPr lang="en-US" dirty="0" smtClean="0"/>
              <a:t>* Label or Nameplate affixed to interior of vessel, identifying Owner and "if found" phone numbers</a:t>
            </a:r>
          </a:p>
          <a:p>
            <a:r>
              <a:rPr lang="en-US" dirty="0" smtClean="0"/>
              <a:t>* In coastal waters, one waterproof VHF marine radio or portable VHF radio in clear plastic waterproof bag.</a:t>
            </a:r>
          </a:p>
          <a:p>
            <a:r>
              <a:rPr lang="en-US" dirty="0" smtClean="0"/>
              <a:t>* Watch, (waterproof)</a:t>
            </a:r>
          </a:p>
          <a:p>
            <a:r>
              <a:rPr lang="en-US" dirty="0" smtClean="0"/>
              <a:t>* Cell Phone in waterproof container as backup</a:t>
            </a:r>
          </a:p>
          <a:p>
            <a:r>
              <a:rPr lang="en-US" dirty="0" smtClean="0"/>
              <a:t>* Flashlight or Headlamp</a:t>
            </a:r>
          </a:p>
          <a:p>
            <a:r>
              <a:rPr lang="en-US" dirty="0" smtClean="0"/>
              <a:t>* Flotation foam or bags sufficient to permit self-rescue</a:t>
            </a:r>
          </a:p>
          <a:p>
            <a:r>
              <a:rPr lang="en-US" dirty="0" smtClean="0"/>
              <a:t>* GPS</a:t>
            </a:r>
          </a:p>
          <a:p>
            <a:r>
              <a:rPr lang="en-US" dirty="0" smtClean="0"/>
              <a:t>* Compass, hand-held or mounted</a:t>
            </a:r>
          </a:p>
          <a:p>
            <a:r>
              <a:rPr lang="en-US" dirty="0" smtClean="0"/>
              <a:t>* Rescue throw bag (smaller size for paddle craft, 30' max recommended) </a:t>
            </a:r>
          </a:p>
          <a:p>
            <a:r>
              <a:rPr lang="en-US" dirty="0" smtClean="0"/>
              <a:t>* Spare paddle/oar</a:t>
            </a:r>
          </a:p>
          <a:p>
            <a:r>
              <a:rPr lang="en-US" dirty="0" smtClean="0"/>
              <a:t>* First Aid Kit </a:t>
            </a:r>
          </a:p>
          <a:p>
            <a:r>
              <a:rPr lang="en-US" dirty="0" smtClean="0"/>
              <a:t>* Emergency survival blankets (2) "space blankets" </a:t>
            </a:r>
          </a:p>
          <a:p>
            <a:r>
              <a:rPr lang="en-US" dirty="0" smtClean="0"/>
              <a:t>* Chart of Local Area</a:t>
            </a:r>
          </a:p>
          <a:p>
            <a:pPr marL="0" indent="0">
              <a:buFont typeface="Arial" charset="0"/>
              <a:buNone/>
            </a:pPr>
            <a:r>
              <a:rPr lang="en-US" dirty="0" smtClean="0"/>
              <a:t>* Repair equipment such as extra rudder cable, spare foot peg, drain plug</a:t>
            </a:r>
          </a:p>
          <a:p>
            <a:pPr marL="0" indent="0">
              <a:buFont typeface="Arial" charset="0"/>
              <a:buNone/>
            </a:pPr>
            <a:r>
              <a:rPr lang="en-US" dirty="0" smtClean="0"/>
              <a:t>* Additional rescue gear specific to your trip</a:t>
            </a:r>
          </a:p>
          <a:p>
            <a:pPr marL="171450" indent="-171450">
              <a:buFont typeface="Arial" charset="0"/>
              <a:buChar char="•"/>
            </a:pPr>
            <a:endParaRPr lang="en-US" dirty="0" smtClean="0"/>
          </a:p>
          <a:p>
            <a:pPr marL="0" indent="0">
              <a:buFont typeface="Arial" charset="0"/>
              <a:buNone/>
            </a:pPr>
            <a:r>
              <a:rPr lang="en-US" i="1" dirty="0" smtClean="0"/>
              <a:t>Be sure to securely attach everything to your boat so nothing can float away after a capsize!</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omic Sans MS" pitchFamily="66" charset="0"/>
              </a:defRPr>
            </a:lvl1pPr>
            <a:lvl2pPr marL="742950" indent="-285750" eaLnBrk="0" hangingPunct="0">
              <a:spcBef>
                <a:spcPct val="30000"/>
              </a:spcBef>
              <a:defRPr sz="1200">
                <a:solidFill>
                  <a:schemeClr val="tx1"/>
                </a:solidFill>
                <a:latin typeface="Comic Sans MS" pitchFamily="66" charset="0"/>
              </a:defRPr>
            </a:lvl2pPr>
            <a:lvl3pPr marL="1143000" indent="-228600" eaLnBrk="0" hangingPunct="0">
              <a:spcBef>
                <a:spcPct val="30000"/>
              </a:spcBef>
              <a:defRPr sz="1200">
                <a:solidFill>
                  <a:schemeClr val="tx1"/>
                </a:solidFill>
                <a:latin typeface="Comic Sans MS" pitchFamily="66" charset="0"/>
              </a:defRPr>
            </a:lvl3pPr>
            <a:lvl4pPr marL="1600200" indent="-228600" eaLnBrk="0" hangingPunct="0">
              <a:spcBef>
                <a:spcPct val="30000"/>
              </a:spcBef>
              <a:defRPr sz="1200">
                <a:solidFill>
                  <a:schemeClr val="tx1"/>
                </a:solidFill>
                <a:latin typeface="Comic Sans MS" pitchFamily="66" charset="0"/>
              </a:defRPr>
            </a:lvl4pPr>
            <a:lvl5pPr marL="2057400" indent="-228600" eaLnBrk="0" hangingPunct="0">
              <a:spcBef>
                <a:spcPct val="30000"/>
              </a:spcBef>
              <a:defRPr sz="1200">
                <a:solidFill>
                  <a:schemeClr val="tx1"/>
                </a:solidFill>
                <a:latin typeface="Comic Sans MS" pitchFamily="66" charset="0"/>
              </a:defRPr>
            </a:lvl5pPr>
            <a:lvl6pPr marL="2514600" indent="-228600" eaLnBrk="0" fontAlgn="base" hangingPunct="0">
              <a:spcBef>
                <a:spcPct val="30000"/>
              </a:spcBef>
              <a:spcAft>
                <a:spcPct val="0"/>
              </a:spcAft>
              <a:defRPr sz="1200">
                <a:solidFill>
                  <a:schemeClr val="tx1"/>
                </a:solidFill>
                <a:latin typeface="Comic Sans MS" pitchFamily="66" charset="0"/>
              </a:defRPr>
            </a:lvl6pPr>
            <a:lvl7pPr marL="2971800" indent="-228600" eaLnBrk="0" fontAlgn="base" hangingPunct="0">
              <a:spcBef>
                <a:spcPct val="30000"/>
              </a:spcBef>
              <a:spcAft>
                <a:spcPct val="0"/>
              </a:spcAft>
              <a:defRPr sz="1200">
                <a:solidFill>
                  <a:schemeClr val="tx1"/>
                </a:solidFill>
                <a:latin typeface="Comic Sans MS" pitchFamily="66" charset="0"/>
              </a:defRPr>
            </a:lvl7pPr>
            <a:lvl8pPr marL="3429000" indent="-228600" eaLnBrk="0" fontAlgn="base" hangingPunct="0">
              <a:spcBef>
                <a:spcPct val="30000"/>
              </a:spcBef>
              <a:spcAft>
                <a:spcPct val="0"/>
              </a:spcAft>
              <a:defRPr sz="1200">
                <a:solidFill>
                  <a:schemeClr val="tx1"/>
                </a:solidFill>
                <a:latin typeface="Comic Sans MS" pitchFamily="66" charset="0"/>
              </a:defRPr>
            </a:lvl8pPr>
            <a:lvl9pPr marL="3886200" indent="-228600" eaLnBrk="0" fontAlgn="base" hangingPunct="0">
              <a:spcBef>
                <a:spcPct val="30000"/>
              </a:spcBef>
              <a:spcAft>
                <a:spcPct val="0"/>
              </a:spcAft>
              <a:defRPr sz="1200">
                <a:solidFill>
                  <a:schemeClr val="tx1"/>
                </a:solidFill>
                <a:latin typeface="Comic Sans MS" pitchFamily="66" charset="0"/>
              </a:defRPr>
            </a:lvl9pPr>
          </a:lstStyle>
          <a:p>
            <a:pPr>
              <a:spcBef>
                <a:spcPct val="0"/>
              </a:spcBef>
            </a:pPr>
            <a:fld id="{9F2E212F-AE57-4CA6-8354-8C1A2060FC6B}" type="slidenum">
              <a:rPr lang="en-US" altLang="en-US">
                <a:solidFill>
                  <a:prstClr val="black"/>
                </a:solidFill>
              </a:rPr>
              <a:pPr>
                <a:spcBef>
                  <a:spcPct val="0"/>
                </a:spcBef>
              </a:pPr>
              <a:t>9</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dirty="0" smtClean="0"/>
              <a:t>Instructor Notes:</a:t>
            </a:r>
          </a:p>
          <a:p>
            <a:endParaRPr lang="en-US" altLang="en-US" b="1" dirty="0" smtClean="0"/>
          </a:p>
          <a:p>
            <a:r>
              <a:rPr lang="en-US" altLang="en-US" b="1" dirty="0" smtClean="0"/>
              <a:t>Inform someone of your plans</a:t>
            </a:r>
            <a:r>
              <a:rPr lang="en-US" altLang="en-US" dirty="0" smtClean="0"/>
              <a:t>: could do my text or email.  Better yet, file a Float Plan.  This could be done using the CG APP.</a:t>
            </a:r>
          </a:p>
          <a:p>
            <a:endParaRPr lang="en-US" altLang="en-US" dirty="0" smtClean="0"/>
          </a:p>
          <a:p>
            <a:r>
              <a:rPr lang="en-US" altLang="en-US" b="1" dirty="0" smtClean="0"/>
              <a:t>Add flotation to kayaks:  </a:t>
            </a:r>
            <a:r>
              <a:rPr lang="en-US" altLang="en-US" b="0" dirty="0" smtClean="0"/>
              <a:t>Many kayaks have inadequate flotation to handle capsizing and re-entering.</a:t>
            </a:r>
            <a:r>
              <a:rPr lang="en-US" altLang="en-US" b="0" baseline="0" dirty="0" smtClean="0"/>
              <a:t>  Air filled bladders </a:t>
            </a:r>
            <a:r>
              <a:rPr lang="en-US" altLang="en-US" b="0" baseline="0" smtClean="0"/>
              <a:t>(“float bags</a:t>
            </a:r>
            <a:r>
              <a:rPr lang="en-US" altLang="en-US" b="0" baseline="0" dirty="0" smtClean="0"/>
              <a:t>”) should be placed in the bow and especially the </a:t>
            </a:r>
            <a:r>
              <a:rPr lang="en-US" altLang="en-US" b="0" baseline="0" smtClean="0"/>
              <a:t>stern.</a:t>
            </a:r>
          </a:p>
          <a:p>
            <a:endParaRPr lang="en-US" altLang="en-US" dirty="0" smtClean="0"/>
          </a:p>
          <a:p>
            <a:r>
              <a:rPr lang="en-US" altLang="en-US" dirty="0" smtClean="0"/>
              <a:t>Vessel Safety Checks</a:t>
            </a:r>
            <a:r>
              <a:rPr lang="en-US" altLang="en-US" baseline="0" dirty="0" smtClean="0"/>
              <a:t> are done by the Auxiliary and the Power Squadron. </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homeland logo tipped cop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npo000001"/>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3370263"/>
            <a:ext cx="9144000" cy="117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041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p:spPr>
        <p:txBody>
          <a:bodyPr anchor="t"/>
          <a:lstStyle>
            <a:lvl1pPr>
              <a:defRPr sz="1400" b="0">
                <a:solidFill>
                  <a:srgbClr val="003366"/>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b="0"/>
            </a:lvl1pPr>
          </a:lstStyle>
          <a:p>
            <a:pPr>
              <a:defRPr/>
            </a:pPr>
            <a:fld id="{BB4BA234-19B3-4DB4-B1D4-4C3924B9668C}" type="slidenum">
              <a:rPr lang="en-US"/>
              <a:pPr>
                <a:defRPr/>
              </a:pPr>
              <a:t>‹#›</a:t>
            </a:fld>
            <a:endParaRPr lang="en-US" dirty="0"/>
          </a:p>
        </p:txBody>
      </p:sp>
      <p:sp>
        <p:nvSpPr>
          <p:cNvPr id="10" name="Rectangle 5"/>
          <p:cNvSpPr txBox="1">
            <a:spLocks noChangeArrowheads="1"/>
          </p:cNvSpPr>
          <p:nvPr userDrawn="1"/>
        </p:nvSpPr>
        <p:spPr bwMode="auto">
          <a:xfrm>
            <a:off x="2438400" y="6245225"/>
            <a:ext cx="4191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000" b="1" kern="1200">
                <a:solidFill>
                  <a:srgbClr val="CC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mtClean="0"/>
              <a:t>Copyright Statement</a:t>
            </a:r>
            <a:endParaRPr lang="en-US" sz="1400" dirty="0"/>
          </a:p>
        </p:txBody>
      </p:sp>
    </p:spTree>
    <p:extLst>
      <p:ext uri="{BB962C8B-B14F-4D97-AF65-F5344CB8AC3E}">
        <p14:creationId xmlns="" xmlns:p14="http://schemas.microsoft.com/office/powerpoint/2010/main" val="39013914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2005 - Coast Guard Auxiliary Association, Inc.</a:t>
            </a:r>
            <a:r>
              <a:rPr lang="en-US" sz="1400"/>
              <a:t> </a:t>
            </a:r>
          </a:p>
        </p:txBody>
      </p:sp>
      <p:sp>
        <p:nvSpPr>
          <p:cNvPr id="6" name="Rectangle 6"/>
          <p:cNvSpPr>
            <a:spLocks noGrp="1" noChangeArrowheads="1"/>
          </p:cNvSpPr>
          <p:nvPr>
            <p:ph type="sldNum" sz="quarter" idx="12"/>
          </p:nvPr>
        </p:nvSpPr>
        <p:spPr>
          <a:ln/>
        </p:spPr>
        <p:txBody>
          <a:bodyPr/>
          <a:lstStyle>
            <a:lvl1pPr>
              <a:defRPr/>
            </a:lvl1pPr>
          </a:lstStyle>
          <a:p>
            <a:pPr>
              <a:defRPr/>
            </a:pPr>
            <a:fld id="{185E2A92-BBFC-4B59-95C4-F36B71C9EA14}" type="slidenum">
              <a:rPr lang="en-US"/>
              <a:pPr>
                <a:defRPr/>
              </a:pPr>
              <a:t>‹#›</a:t>
            </a:fld>
            <a:endParaRPr lang="en-US" dirty="0"/>
          </a:p>
        </p:txBody>
      </p:sp>
    </p:spTree>
    <p:extLst>
      <p:ext uri="{BB962C8B-B14F-4D97-AF65-F5344CB8AC3E}">
        <p14:creationId xmlns="" xmlns:p14="http://schemas.microsoft.com/office/powerpoint/2010/main" val="3690785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2005 - Coast Guard Auxiliary Association, Inc.</a:t>
            </a:r>
            <a:r>
              <a:rPr lang="en-US" sz="1400"/>
              <a:t> </a:t>
            </a:r>
          </a:p>
        </p:txBody>
      </p:sp>
      <p:sp>
        <p:nvSpPr>
          <p:cNvPr id="6" name="Rectangle 6"/>
          <p:cNvSpPr>
            <a:spLocks noGrp="1" noChangeArrowheads="1"/>
          </p:cNvSpPr>
          <p:nvPr>
            <p:ph type="sldNum" sz="quarter" idx="12"/>
          </p:nvPr>
        </p:nvSpPr>
        <p:spPr>
          <a:ln/>
        </p:spPr>
        <p:txBody>
          <a:bodyPr/>
          <a:lstStyle>
            <a:lvl1pPr>
              <a:defRPr/>
            </a:lvl1pPr>
          </a:lstStyle>
          <a:p>
            <a:pPr>
              <a:defRPr/>
            </a:pPr>
            <a:fld id="{9CF272E2-D809-4FC9-A4B9-E316F682500F}" type="slidenum">
              <a:rPr lang="en-US"/>
              <a:pPr>
                <a:defRPr/>
              </a:pPr>
              <a:t>‹#›</a:t>
            </a:fld>
            <a:endParaRPr lang="en-US" dirty="0"/>
          </a:p>
        </p:txBody>
      </p:sp>
    </p:spTree>
    <p:extLst>
      <p:ext uri="{BB962C8B-B14F-4D97-AF65-F5344CB8AC3E}">
        <p14:creationId xmlns="" xmlns:p14="http://schemas.microsoft.com/office/powerpoint/2010/main" val="42339230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Statement</a:t>
            </a:r>
            <a:r>
              <a:rPr lang="en-US" sz="1400" dirty="0" smtClean="0"/>
              <a:t> </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72CBC42C-F714-45D1-A34B-2373A94DDEDA}" type="slidenum">
              <a:rPr lang="en-US"/>
              <a:pPr>
                <a:defRPr/>
              </a:pPr>
              <a:t>‹#›</a:t>
            </a:fld>
            <a:endParaRPr lang="en-US" dirty="0"/>
          </a:p>
        </p:txBody>
      </p:sp>
    </p:spTree>
    <p:extLst>
      <p:ext uri="{BB962C8B-B14F-4D97-AF65-F5344CB8AC3E}">
        <p14:creationId xmlns="" xmlns:p14="http://schemas.microsoft.com/office/powerpoint/2010/main" val="31915313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E669F-FD3C-4213-812F-1A4352B9CE16}" type="slidenum">
              <a:rPr lang="en-US"/>
              <a:pPr>
                <a:defRPr/>
              </a:pPr>
              <a:t>‹#›</a:t>
            </a:fld>
            <a:endParaRPr lang="en-US" dirty="0"/>
          </a:p>
        </p:txBody>
      </p:sp>
      <p:sp>
        <p:nvSpPr>
          <p:cNvPr id="7" name="Rectangle 5"/>
          <p:cNvSpPr>
            <a:spLocks noGrp="1" noChangeArrowheads="1"/>
          </p:cNvSpPr>
          <p:nvPr>
            <p:ph type="ftr" sz="quarter" idx="3"/>
          </p:nvPr>
        </p:nvSpPr>
        <p:spPr bwMode="auto">
          <a:xfrm>
            <a:off x="2438400" y="6245225"/>
            <a:ext cx="4191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b="1">
                <a:solidFill>
                  <a:srgbClr val="CC0000"/>
                </a:solidFill>
                <a:latin typeface="Arial" charset="0"/>
              </a:defRPr>
            </a:lvl1pPr>
          </a:lstStyle>
          <a:p>
            <a:pPr fontAlgn="base">
              <a:spcBef>
                <a:spcPct val="0"/>
              </a:spcBef>
              <a:spcAft>
                <a:spcPct val="0"/>
              </a:spcAft>
              <a:defRPr/>
            </a:pPr>
            <a:r>
              <a:rPr lang="en-US" dirty="0" smtClean="0"/>
              <a:t>Copyright Statement</a:t>
            </a:r>
            <a:endParaRPr lang="en-US" sz="1400" dirty="0"/>
          </a:p>
        </p:txBody>
      </p:sp>
    </p:spTree>
    <p:extLst>
      <p:ext uri="{BB962C8B-B14F-4D97-AF65-F5344CB8AC3E}">
        <p14:creationId xmlns="" xmlns:p14="http://schemas.microsoft.com/office/powerpoint/2010/main" val="115775053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C97E1-0D70-4124-B2EA-006C69AD1AD3}" type="slidenum">
              <a:rPr lang="en-US"/>
              <a:pPr>
                <a:defRPr/>
              </a:pPr>
              <a:t>‹#›</a:t>
            </a:fld>
            <a:endParaRPr lang="en-US" dirty="0"/>
          </a:p>
        </p:txBody>
      </p:sp>
      <p:sp>
        <p:nvSpPr>
          <p:cNvPr id="8" name="Rectangle 5"/>
          <p:cNvSpPr>
            <a:spLocks noGrp="1" noChangeArrowheads="1"/>
          </p:cNvSpPr>
          <p:nvPr>
            <p:ph type="ftr" sz="quarter" idx="3"/>
          </p:nvPr>
        </p:nvSpPr>
        <p:spPr bwMode="auto">
          <a:xfrm>
            <a:off x="2438400" y="6245225"/>
            <a:ext cx="4191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b="1">
                <a:solidFill>
                  <a:srgbClr val="CC0000"/>
                </a:solidFill>
                <a:latin typeface="Arial" charset="0"/>
              </a:defRPr>
            </a:lvl1pPr>
          </a:lstStyle>
          <a:p>
            <a:pPr fontAlgn="base">
              <a:spcBef>
                <a:spcPct val="0"/>
              </a:spcBef>
              <a:spcAft>
                <a:spcPct val="0"/>
              </a:spcAft>
              <a:defRPr/>
            </a:pPr>
            <a:r>
              <a:rPr lang="en-US" dirty="0" smtClean="0"/>
              <a:t>Copyright Statement</a:t>
            </a:r>
            <a:endParaRPr lang="en-US" sz="1400" dirty="0"/>
          </a:p>
        </p:txBody>
      </p:sp>
    </p:spTree>
    <p:extLst>
      <p:ext uri="{BB962C8B-B14F-4D97-AF65-F5344CB8AC3E}">
        <p14:creationId xmlns="" xmlns:p14="http://schemas.microsoft.com/office/powerpoint/2010/main" val="8245024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38E430-4E08-422E-B961-BA0F0A1548D1}" type="slidenum">
              <a:rPr lang="en-US"/>
              <a:pPr>
                <a:defRPr/>
              </a:pPr>
              <a:t>‹#›</a:t>
            </a:fld>
            <a:endParaRPr lang="en-US" dirty="0"/>
          </a:p>
        </p:txBody>
      </p:sp>
      <p:sp>
        <p:nvSpPr>
          <p:cNvPr id="10" name="Rectangle 5"/>
          <p:cNvSpPr>
            <a:spLocks noGrp="1" noChangeArrowheads="1"/>
          </p:cNvSpPr>
          <p:nvPr>
            <p:ph type="ftr" sz="quarter" idx="13"/>
          </p:nvPr>
        </p:nvSpPr>
        <p:spPr bwMode="auto">
          <a:xfrm>
            <a:off x="2438400" y="6245225"/>
            <a:ext cx="4191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b="1">
                <a:solidFill>
                  <a:srgbClr val="CC0000"/>
                </a:solidFill>
                <a:latin typeface="Arial" charset="0"/>
              </a:defRPr>
            </a:lvl1pPr>
          </a:lstStyle>
          <a:p>
            <a:pPr fontAlgn="base">
              <a:spcBef>
                <a:spcPct val="0"/>
              </a:spcBef>
              <a:spcAft>
                <a:spcPct val="0"/>
              </a:spcAft>
              <a:defRPr/>
            </a:pPr>
            <a:r>
              <a:rPr lang="en-US" dirty="0" smtClean="0"/>
              <a:t>Copyright Statement</a:t>
            </a:r>
            <a:endParaRPr lang="en-US" sz="1400" dirty="0"/>
          </a:p>
        </p:txBody>
      </p:sp>
    </p:spTree>
    <p:extLst>
      <p:ext uri="{BB962C8B-B14F-4D97-AF65-F5344CB8AC3E}">
        <p14:creationId xmlns="" xmlns:p14="http://schemas.microsoft.com/office/powerpoint/2010/main" val="7012226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FB356D-3707-45B4-82D0-6224F40B888C}" type="slidenum">
              <a:rPr lang="en-US"/>
              <a:pPr>
                <a:defRPr/>
              </a:pPr>
              <a:t>‹#›</a:t>
            </a:fld>
            <a:endParaRPr lang="en-US" dirty="0"/>
          </a:p>
        </p:txBody>
      </p:sp>
      <p:sp>
        <p:nvSpPr>
          <p:cNvPr id="6" name="Footer Placeholder 5"/>
          <p:cNvSpPr>
            <a:spLocks noGrp="1" noChangeArrowheads="1"/>
          </p:cNvSpPr>
          <p:nvPr>
            <p:ph type="ftr" sz="quarter" idx="3"/>
          </p:nvPr>
        </p:nvSpPr>
        <p:spPr bwMode="auto">
          <a:xfrm>
            <a:off x="2438400" y="6245225"/>
            <a:ext cx="4191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b="1">
                <a:solidFill>
                  <a:srgbClr val="CC0000"/>
                </a:solidFill>
                <a:latin typeface="Arial" charset="0"/>
              </a:defRPr>
            </a:lvl1pPr>
          </a:lstStyle>
          <a:p>
            <a:pPr fontAlgn="base">
              <a:spcBef>
                <a:spcPct val="0"/>
              </a:spcBef>
              <a:spcAft>
                <a:spcPct val="0"/>
              </a:spcAft>
              <a:defRPr/>
            </a:pPr>
            <a:r>
              <a:rPr lang="en-US" dirty="0" smtClean="0"/>
              <a:t>Copyright Statement</a:t>
            </a:r>
            <a:endParaRPr lang="en-US" sz="1400" dirty="0"/>
          </a:p>
        </p:txBody>
      </p:sp>
    </p:spTree>
    <p:extLst>
      <p:ext uri="{BB962C8B-B14F-4D97-AF65-F5344CB8AC3E}">
        <p14:creationId xmlns="" xmlns:p14="http://schemas.microsoft.com/office/powerpoint/2010/main" val="391652908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2005 - Coast Guard Auxiliary Association, Inc.</a:t>
            </a:r>
            <a:r>
              <a:rPr lang="en-US" sz="1400"/>
              <a:t> </a:t>
            </a:r>
          </a:p>
        </p:txBody>
      </p:sp>
      <p:sp>
        <p:nvSpPr>
          <p:cNvPr id="4" name="Rectangle 6"/>
          <p:cNvSpPr>
            <a:spLocks noGrp="1" noChangeArrowheads="1"/>
          </p:cNvSpPr>
          <p:nvPr>
            <p:ph type="sldNum" sz="quarter" idx="12"/>
          </p:nvPr>
        </p:nvSpPr>
        <p:spPr>
          <a:ln/>
        </p:spPr>
        <p:txBody>
          <a:bodyPr/>
          <a:lstStyle>
            <a:lvl1pPr>
              <a:defRPr/>
            </a:lvl1pPr>
          </a:lstStyle>
          <a:p>
            <a:pPr>
              <a:defRPr/>
            </a:pPr>
            <a:fld id="{65EFFCBD-0F24-4C64-9F6A-6D06EE99B1E6}" type="slidenum">
              <a:rPr lang="en-US"/>
              <a:pPr>
                <a:defRPr/>
              </a:pPr>
              <a:t>‹#›</a:t>
            </a:fld>
            <a:endParaRPr lang="en-US" dirty="0"/>
          </a:p>
        </p:txBody>
      </p:sp>
    </p:spTree>
    <p:extLst>
      <p:ext uri="{BB962C8B-B14F-4D97-AF65-F5344CB8AC3E}">
        <p14:creationId xmlns="" xmlns:p14="http://schemas.microsoft.com/office/powerpoint/2010/main" val="237383714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2005 - Coast Guard Auxiliary Association, Inc.</a:t>
            </a:r>
            <a:r>
              <a:rPr lang="en-US" sz="1400"/>
              <a:t> </a:t>
            </a:r>
          </a:p>
        </p:txBody>
      </p:sp>
      <p:sp>
        <p:nvSpPr>
          <p:cNvPr id="7" name="Rectangle 6"/>
          <p:cNvSpPr>
            <a:spLocks noGrp="1" noChangeArrowheads="1"/>
          </p:cNvSpPr>
          <p:nvPr>
            <p:ph type="sldNum" sz="quarter" idx="12"/>
          </p:nvPr>
        </p:nvSpPr>
        <p:spPr>
          <a:ln/>
        </p:spPr>
        <p:txBody>
          <a:bodyPr/>
          <a:lstStyle>
            <a:lvl1pPr>
              <a:defRPr/>
            </a:lvl1pPr>
          </a:lstStyle>
          <a:p>
            <a:pPr>
              <a:defRPr/>
            </a:pPr>
            <a:fld id="{1C653C83-DEA0-40F1-AD14-618A8B35A92B}" type="slidenum">
              <a:rPr lang="en-US"/>
              <a:pPr>
                <a:defRPr/>
              </a:pPr>
              <a:t>‹#›</a:t>
            </a:fld>
            <a:endParaRPr lang="en-US" dirty="0"/>
          </a:p>
        </p:txBody>
      </p:sp>
    </p:spTree>
    <p:extLst>
      <p:ext uri="{BB962C8B-B14F-4D97-AF65-F5344CB8AC3E}">
        <p14:creationId xmlns="" xmlns:p14="http://schemas.microsoft.com/office/powerpoint/2010/main" val="36792961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2005 - Coast Guard Auxiliary Association, Inc.</a:t>
            </a:r>
            <a:r>
              <a:rPr lang="en-US" sz="1400"/>
              <a:t> </a:t>
            </a:r>
          </a:p>
        </p:txBody>
      </p:sp>
      <p:sp>
        <p:nvSpPr>
          <p:cNvPr id="7" name="Rectangle 6"/>
          <p:cNvSpPr>
            <a:spLocks noGrp="1" noChangeArrowheads="1"/>
          </p:cNvSpPr>
          <p:nvPr>
            <p:ph type="sldNum" sz="quarter" idx="12"/>
          </p:nvPr>
        </p:nvSpPr>
        <p:spPr>
          <a:ln/>
        </p:spPr>
        <p:txBody>
          <a:bodyPr/>
          <a:lstStyle>
            <a:lvl1pPr>
              <a:defRPr/>
            </a:lvl1pPr>
          </a:lstStyle>
          <a:p>
            <a:pPr>
              <a:defRPr/>
            </a:pPr>
            <a:fld id="{048CEBB0-B76E-46E4-B4B7-A33E6D4A76CC}" type="slidenum">
              <a:rPr lang="en-US"/>
              <a:pPr>
                <a:defRPr/>
              </a:pPr>
              <a:t>‹#›</a:t>
            </a:fld>
            <a:endParaRPr lang="en-US" dirty="0"/>
          </a:p>
        </p:txBody>
      </p:sp>
    </p:spTree>
    <p:extLst>
      <p:ext uri="{BB962C8B-B14F-4D97-AF65-F5344CB8AC3E}">
        <p14:creationId xmlns="" xmlns:p14="http://schemas.microsoft.com/office/powerpoint/2010/main" val="226099662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latin typeface="Arial" charset="0"/>
              </a:defRPr>
            </a:lvl1pPr>
          </a:lstStyle>
          <a:p>
            <a:pPr fontAlgn="base">
              <a:spcBef>
                <a:spcPct val="0"/>
              </a:spcBef>
              <a:spcAft>
                <a:spcPct val="0"/>
              </a:spcAft>
              <a:defRPr/>
            </a:pPr>
            <a:endParaRPr lang="en-US"/>
          </a:p>
        </p:txBody>
      </p:sp>
      <p:sp>
        <p:nvSpPr>
          <p:cNvPr id="59397" name="Rectangle 5"/>
          <p:cNvSpPr>
            <a:spLocks noGrp="1" noChangeArrowheads="1"/>
          </p:cNvSpPr>
          <p:nvPr>
            <p:ph type="ftr" sz="quarter" idx="3"/>
          </p:nvPr>
        </p:nvSpPr>
        <p:spPr bwMode="auto">
          <a:xfrm>
            <a:off x="2438400" y="6245225"/>
            <a:ext cx="4191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b="1">
                <a:solidFill>
                  <a:srgbClr val="CC0000"/>
                </a:solidFill>
                <a:latin typeface="Arial" charset="0"/>
              </a:defRPr>
            </a:lvl1pPr>
          </a:lstStyle>
          <a:p>
            <a:pPr fontAlgn="base">
              <a:spcBef>
                <a:spcPct val="0"/>
              </a:spcBef>
              <a:spcAft>
                <a:spcPct val="0"/>
              </a:spcAft>
              <a:defRPr/>
            </a:pPr>
            <a:r>
              <a:rPr lang="en-US" dirty="0" smtClean="0"/>
              <a:t>Copyright Statement</a:t>
            </a:r>
            <a:endParaRPr lang="en-US" sz="1400" dirty="0"/>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3366"/>
                </a:solidFill>
                <a:latin typeface="Arial" charset="0"/>
              </a:defRPr>
            </a:lvl1pPr>
          </a:lstStyle>
          <a:p>
            <a:pPr fontAlgn="base">
              <a:spcBef>
                <a:spcPct val="0"/>
              </a:spcBef>
              <a:spcAft>
                <a:spcPct val="0"/>
              </a:spcAft>
              <a:defRPr/>
            </a:pPr>
            <a:fld id="{09DAEFAE-ABB0-45D2-B9A1-9F751254C682}" type="slidenum">
              <a:rPr lang="en-US"/>
              <a:pPr fontAlgn="base">
                <a:spcBef>
                  <a:spcPct val="0"/>
                </a:spcBef>
                <a:spcAft>
                  <a:spcPct val="0"/>
                </a:spcAft>
                <a:defRPr/>
              </a:pPr>
              <a:t>‹#›</a:t>
            </a:fld>
            <a:endParaRPr lang="en-US" dirty="0"/>
          </a:p>
        </p:txBody>
      </p:sp>
      <p:pic>
        <p:nvPicPr>
          <p:cNvPr id="1031" name="Picture 7" descr="01 aux logo 3d copy"/>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descr="homeland logo tipped copy"/>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42135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par>
    </p:tnLst>
  </p:timing>
  <p:hf hd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media/media1.mp4"/><Relationship Id="rId5" Type="http://schemas.openxmlformats.org/officeDocument/2006/relationships/image" Target="../media/image9.png"/><Relationship Id="rId4" Type="http://schemas.microsoft.com/office/2007/relationships/media" Target="../media/media1.mp4"/></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00200"/>
            <a:ext cx="7315200" cy="4525963"/>
          </a:xfrm>
        </p:spPr>
        <p:txBody>
          <a:bodyPr/>
          <a:lstStyle/>
          <a:p>
            <a:r>
              <a:rPr lang="en-US" dirty="0" smtClean="0"/>
              <a:t>This slide set is approved for use in D1NR</a:t>
            </a:r>
            <a:r>
              <a:rPr lang="en-US" dirty="0" smtClean="0"/>
              <a:t>.</a:t>
            </a:r>
          </a:p>
          <a:p>
            <a:pPr>
              <a:buNone/>
            </a:pPr>
            <a:endParaRPr lang="en-US" dirty="0" smtClean="0"/>
          </a:p>
          <a:p>
            <a:r>
              <a:rPr lang="en-US" dirty="0" smtClean="0"/>
              <a:t>This document was released by the DSO-PE D1NR on 19 FEB 2017</a:t>
            </a:r>
          </a:p>
          <a:p>
            <a:endParaRPr lang="en-US" dirty="0"/>
          </a:p>
        </p:txBody>
      </p:sp>
      <p:sp>
        <p:nvSpPr>
          <p:cNvPr id="4" name="Footer Placeholder 3"/>
          <p:cNvSpPr>
            <a:spLocks noGrp="1"/>
          </p:cNvSpPr>
          <p:nvPr>
            <p:ph type="ftr" sz="quarter" idx="11"/>
          </p:nvPr>
        </p:nvSpPr>
        <p:spPr/>
        <p:txBody>
          <a:bodyPr/>
          <a:lstStyle/>
          <a:p>
            <a:pPr>
              <a:defRPr/>
            </a:pPr>
            <a:endParaRPr lang="en-US" sz="1400" dirty="0"/>
          </a:p>
        </p:txBody>
      </p:sp>
      <p:sp>
        <p:nvSpPr>
          <p:cNvPr id="5" name="Slide Number Placeholder 4"/>
          <p:cNvSpPr>
            <a:spLocks noGrp="1"/>
          </p:cNvSpPr>
          <p:nvPr>
            <p:ph type="sldNum" sz="quarter" idx="12"/>
          </p:nvPr>
        </p:nvSpPr>
        <p:spPr/>
        <p:txBody>
          <a:bodyPr/>
          <a:lstStyle/>
          <a:p>
            <a:pPr>
              <a:defRPr/>
            </a:pPr>
            <a:fld id="{72CBC42C-F714-45D1-A34B-2373A94DDEDA}" type="slidenum">
              <a:rPr lang="en-US" smtClean="0"/>
              <a:pPr>
                <a:defRPr/>
              </a:pPr>
              <a:t>0</a:t>
            </a:fld>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C0129B66-76CF-4E60-B5D9-1E86772637D4}" type="slidenum">
              <a:rPr lang="en-US" altLang="en-US" sz="1400" smtClean="0">
                <a:solidFill>
                  <a:srgbClr val="003366"/>
                </a:solidFill>
              </a:rPr>
              <a:pPr eaLnBrk="1" hangingPunct="1">
                <a:spcBef>
                  <a:spcPct val="0"/>
                </a:spcBef>
                <a:buFontTx/>
                <a:buNone/>
              </a:pPr>
              <a:t>9</a:t>
            </a:fld>
            <a:endParaRPr lang="en-US" altLang="en-US" sz="1400" smtClean="0">
              <a:solidFill>
                <a:srgbClr val="003366"/>
              </a:solidFill>
            </a:endParaRPr>
          </a:p>
        </p:txBody>
      </p:sp>
      <p:sp>
        <p:nvSpPr>
          <p:cNvPr id="28675" name="Rectangle 12"/>
          <p:cNvSpPr>
            <a:spLocks noGrp="1" noChangeArrowheads="1"/>
          </p:cNvSpPr>
          <p:nvPr>
            <p:ph type="title"/>
          </p:nvPr>
        </p:nvSpPr>
        <p:spPr>
          <a:xfrm>
            <a:off x="1295400" y="274638"/>
            <a:ext cx="7391400" cy="1143000"/>
          </a:xfrm>
        </p:spPr>
        <p:txBody>
          <a:bodyPr/>
          <a:lstStyle/>
          <a:p>
            <a:pPr eaLnBrk="1" hangingPunct="1"/>
            <a:r>
              <a:rPr lang="en-US" altLang="en-US" dirty="0" smtClean="0"/>
              <a:t>Paddle Sports Safety</a:t>
            </a:r>
            <a:br>
              <a:rPr lang="en-US" altLang="en-US" dirty="0" smtClean="0"/>
            </a:br>
            <a:r>
              <a:rPr lang="en-US" altLang="en-US" sz="3200" dirty="0" smtClean="0"/>
              <a:t>Other Safety Rules</a:t>
            </a:r>
          </a:p>
        </p:txBody>
      </p:sp>
      <p:sp>
        <p:nvSpPr>
          <p:cNvPr id="28677" name="Rectangle 13"/>
          <p:cNvSpPr>
            <a:spLocks noGrp="1" noChangeArrowheads="1"/>
          </p:cNvSpPr>
          <p:nvPr>
            <p:ph type="body" idx="1"/>
          </p:nvPr>
        </p:nvSpPr>
        <p:spPr>
          <a:xfrm>
            <a:off x="1114425" y="1524000"/>
            <a:ext cx="7772400" cy="3184525"/>
          </a:xfrm>
        </p:spPr>
        <p:txBody>
          <a:bodyPr/>
          <a:lstStyle/>
          <a:p>
            <a:pPr eaLnBrk="1" hangingPunct="1"/>
            <a:r>
              <a:rPr lang="en-US" altLang="en-US" dirty="0" smtClean="0">
                <a:solidFill>
                  <a:schemeClr val="tx1">
                    <a:lumMod val="75000"/>
                  </a:schemeClr>
                </a:solidFill>
              </a:rPr>
              <a:t>Never paddle alone</a:t>
            </a:r>
          </a:p>
          <a:p>
            <a:pPr eaLnBrk="1" hangingPunct="1"/>
            <a:r>
              <a:rPr lang="en-US" altLang="en-US" dirty="0" smtClean="0">
                <a:solidFill>
                  <a:schemeClr val="tx1">
                    <a:lumMod val="75000"/>
                  </a:schemeClr>
                </a:solidFill>
              </a:rPr>
              <a:t>Be a swimmer</a:t>
            </a:r>
          </a:p>
          <a:p>
            <a:pPr eaLnBrk="1" hangingPunct="1"/>
            <a:r>
              <a:rPr lang="en-US" altLang="en-US" dirty="0" smtClean="0">
                <a:solidFill>
                  <a:schemeClr val="tx1">
                    <a:lumMod val="75000"/>
                  </a:schemeClr>
                </a:solidFill>
              </a:rPr>
              <a:t>Inform someone of your plans</a:t>
            </a:r>
          </a:p>
          <a:p>
            <a:pPr eaLnBrk="1" hangingPunct="1"/>
            <a:r>
              <a:rPr lang="en-US" altLang="en-US" dirty="0" smtClean="0">
                <a:solidFill>
                  <a:schemeClr val="tx1">
                    <a:lumMod val="75000"/>
                  </a:schemeClr>
                </a:solidFill>
              </a:rPr>
              <a:t>Learn to recognize and avoid potential hazards </a:t>
            </a:r>
          </a:p>
          <a:p>
            <a:pPr eaLnBrk="1" hangingPunct="1"/>
            <a:r>
              <a:rPr lang="en-US" altLang="en-US" dirty="0" smtClean="0">
                <a:solidFill>
                  <a:schemeClr val="tx1">
                    <a:lumMod val="75000"/>
                  </a:schemeClr>
                </a:solidFill>
              </a:rPr>
              <a:t>For low light, bring light/signal</a:t>
            </a:r>
          </a:p>
          <a:p>
            <a:pPr eaLnBrk="1" hangingPunct="1"/>
            <a:r>
              <a:rPr lang="en-US" altLang="en-US" dirty="0" smtClean="0">
                <a:solidFill>
                  <a:schemeClr val="tx1">
                    <a:lumMod val="75000"/>
                  </a:schemeClr>
                </a:solidFill>
              </a:rPr>
              <a:t>Add flotation to kayaks</a:t>
            </a:r>
          </a:p>
          <a:p>
            <a:pPr eaLnBrk="1" hangingPunct="1"/>
            <a:r>
              <a:rPr lang="en-US" altLang="en-US" dirty="0" smtClean="0">
                <a:solidFill>
                  <a:schemeClr val="tx1">
                    <a:lumMod val="75000"/>
                  </a:schemeClr>
                </a:solidFill>
              </a:rPr>
              <a:t>Get Vessel Safety Check</a:t>
            </a:r>
            <a:endParaRPr lang="en-US" altLang="en-US" sz="3200" dirty="0" smtClean="0">
              <a:solidFill>
                <a:schemeClr val="tx1">
                  <a:lumMod val="75000"/>
                </a:schemeClr>
              </a:solidFill>
            </a:endParaRPr>
          </a:p>
        </p:txBody>
      </p:sp>
    </p:spTree>
    <p:extLst>
      <p:ext uri="{BB962C8B-B14F-4D97-AF65-F5344CB8AC3E}">
        <p14:creationId xmlns="" xmlns:p14="http://schemas.microsoft.com/office/powerpoint/2010/main" val="191388166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905000"/>
            <a:ext cx="4419600" cy="3535363"/>
          </a:xfrm>
        </p:spPr>
        <p:txBody>
          <a:bodyPr/>
          <a:lstStyle/>
          <a:p>
            <a:r>
              <a:rPr lang="en-US" dirty="0" smtClean="0"/>
              <a:t>Unmarked kayak was found adrift</a:t>
            </a:r>
          </a:p>
          <a:p>
            <a:r>
              <a:rPr lang="en-US" dirty="0"/>
              <a:t>Unsure whether people were in distress</a:t>
            </a:r>
          </a:p>
          <a:p>
            <a:r>
              <a:rPr lang="en-US" dirty="0" smtClean="0"/>
              <a:t>Extensive search launched</a:t>
            </a:r>
          </a:p>
        </p:txBody>
      </p:sp>
      <p:sp>
        <p:nvSpPr>
          <p:cNvPr id="5" name="Slide Number Placeholder 4"/>
          <p:cNvSpPr>
            <a:spLocks noGrp="1"/>
          </p:cNvSpPr>
          <p:nvPr>
            <p:ph type="sldNum" sz="quarter" idx="12"/>
          </p:nvPr>
        </p:nvSpPr>
        <p:spPr/>
        <p:txBody>
          <a:bodyPr/>
          <a:lstStyle/>
          <a:p>
            <a:pPr>
              <a:defRPr/>
            </a:pPr>
            <a:fld id="{72CBC42C-F714-45D1-A34B-2373A94DDEDA}" type="slidenum">
              <a:rPr lang="en-US" smtClean="0"/>
              <a:pPr>
                <a:defRPr/>
              </a:pPr>
              <a:t>10</a:t>
            </a:fld>
            <a:endParaRPr lang="en-US" dirty="0"/>
          </a:p>
        </p:txBody>
      </p:sp>
      <p:pic>
        <p:nvPicPr>
          <p:cNvPr id="2050" name="Picture 2" descr="Coast Guard searches for possible missing kayaker near Cohasset, Ma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200" y="1866900"/>
            <a:ext cx="5130800" cy="38481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12"/>
          <p:cNvSpPr txBox="1">
            <a:spLocks noChangeArrowheads="1"/>
          </p:cNvSpPr>
          <p:nvPr/>
        </p:nvSpPr>
        <p:spPr bwMode="auto">
          <a:xfrm>
            <a:off x="1295400" y="457200"/>
            <a:ext cx="7391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a:lstStyle>
          <a:p>
            <a:pPr eaLnBrk="1" hangingPunct="1"/>
            <a:r>
              <a:rPr lang="en-US" altLang="en-US" sz="3600" kern="0" dirty="0" smtClean="0"/>
              <a:t>Coast Guard Searches for Possible Missing Kayaker*</a:t>
            </a:r>
          </a:p>
          <a:p>
            <a:pPr eaLnBrk="1" hangingPunct="1"/>
            <a:r>
              <a:rPr lang="en-US" altLang="en-US" sz="2400" kern="0" dirty="0" smtClean="0"/>
              <a:t>Cohasset, MA – July 2016</a:t>
            </a:r>
          </a:p>
          <a:p>
            <a:pPr eaLnBrk="1" hangingPunct="1"/>
            <a:endParaRPr lang="en-US" altLang="en-US" sz="3600" kern="0" dirty="0" smtClean="0"/>
          </a:p>
        </p:txBody>
      </p:sp>
      <p:sp>
        <p:nvSpPr>
          <p:cNvPr id="10" name="TextBox 7"/>
          <p:cNvSpPr txBox="1">
            <a:spLocks noChangeArrowheads="1"/>
          </p:cNvSpPr>
          <p:nvPr/>
        </p:nvSpPr>
        <p:spPr bwMode="auto">
          <a:xfrm>
            <a:off x="2922588" y="6019800"/>
            <a:ext cx="336823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333399"/>
                </a:solidFill>
                <a:latin typeface="Arial" pitchFamily="34" charset="0"/>
              </a:defRPr>
            </a:lvl1pPr>
            <a:lvl2pPr marL="742950" indent="-285750" eaLnBrk="0" hangingPunct="0">
              <a:spcBef>
                <a:spcPct val="20000"/>
              </a:spcBef>
              <a:buChar char="•"/>
              <a:defRPr sz="2800">
                <a:solidFill>
                  <a:srgbClr val="333399"/>
                </a:solidFill>
                <a:latin typeface="Arial" pitchFamily="34" charset="0"/>
              </a:defRPr>
            </a:lvl2pPr>
            <a:lvl3pPr marL="1143000" indent="-228600" eaLnBrk="0" hangingPunct="0">
              <a:spcBef>
                <a:spcPct val="20000"/>
              </a:spcBef>
              <a:buChar char="•"/>
              <a:defRPr sz="2400">
                <a:solidFill>
                  <a:srgbClr val="333399"/>
                </a:solidFill>
                <a:latin typeface="Arial" pitchFamily="34" charset="0"/>
              </a:defRPr>
            </a:lvl3pPr>
            <a:lvl4pPr marL="1600200" indent="-228600" eaLnBrk="0" hangingPunct="0">
              <a:spcBef>
                <a:spcPct val="20000"/>
              </a:spcBef>
              <a:buChar char="•"/>
              <a:defRPr sz="2000">
                <a:solidFill>
                  <a:srgbClr val="333399"/>
                </a:solidFill>
                <a:latin typeface="Arial" pitchFamily="34" charset="0"/>
              </a:defRPr>
            </a:lvl4pPr>
            <a:lvl5pPr marL="2057400" indent="-228600" eaLnBrk="0" hangingPunct="0">
              <a:spcBef>
                <a:spcPct val="20000"/>
              </a:spcBef>
              <a:buChar char="•"/>
              <a:defRPr sz="2000">
                <a:solidFill>
                  <a:srgbClr val="333399"/>
                </a:solidFill>
                <a:latin typeface="Arial" pitchFamily="34" charset="0"/>
              </a:defRPr>
            </a:lvl5pPr>
            <a:lvl6pPr marL="2514600" indent="-228600" eaLnBrk="0" fontAlgn="base" hangingPunct="0">
              <a:spcBef>
                <a:spcPct val="20000"/>
              </a:spcBef>
              <a:spcAft>
                <a:spcPct val="0"/>
              </a:spcAft>
              <a:buChar char="•"/>
              <a:defRPr sz="2000">
                <a:solidFill>
                  <a:srgbClr val="333399"/>
                </a:solidFill>
                <a:latin typeface="Arial" pitchFamily="34" charset="0"/>
              </a:defRPr>
            </a:lvl6pPr>
            <a:lvl7pPr marL="2971800" indent="-228600" eaLnBrk="0" fontAlgn="base" hangingPunct="0">
              <a:spcBef>
                <a:spcPct val="20000"/>
              </a:spcBef>
              <a:spcAft>
                <a:spcPct val="0"/>
              </a:spcAft>
              <a:buChar char="•"/>
              <a:defRPr sz="2000">
                <a:solidFill>
                  <a:srgbClr val="333399"/>
                </a:solidFill>
                <a:latin typeface="Arial" pitchFamily="34" charset="0"/>
              </a:defRPr>
            </a:lvl7pPr>
            <a:lvl8pPr marL="3429000" indent="-228600" eaLnBrk="0" fontAlgn="base" hangingPunct="0">
              <a:spcBef>
                <a:spcPct val="20000"/>
              </a:spcBef>
              <a:spcAft>
                <a:spcPct val="0"/>
              </a:spcAft>
              <a:buChar char="•"/>
              <a:defRPr sz="2000">
                <a:solidFill>
                  <a:srgbClr val="333399"/>
                </a:solidFill>
                <a:latin typeface="Arial" pitchFamily="34" charset="0"/>
              </a:defRPr>
            </a:lvl8pPr>
            <a:lvl9pPr marL="3886200" indent="-228600" eaLnBrk="0" fontAlgn="base" hangingPunct="0">
              <a:spcBef>
                <a:spcPct val="20000"/>
              </a:spcBef>
              <a:spcAft>
                <a:spcPct val="0"/>
              </a:spcAft>
              <a:buChar char="•"/>
              <a:defRPr sz="2000">
                <a:solidFill>
                  <a:srgbClr val="333399"/>
                </a:solidFill>
                <a:latin typeface="Arial" pitchFamily="34" charset="0"/>
              </a:defRPr>
            </a:lvl9pPr>
          </a:lstStyle>
          <a:p>
            <a:pPr eaLnBrk="1" hangingPunct="1">
              <a:spcBef>
                <a:spcPct val="0"/>
              </a:spcBef>
              <a:buFontTx/>
              <a:buNone/>
            </a:pPr>
            <a:r>
              <a:rPr lang="en-US" altLang="en-US" sz="1200" dirty="0" smtClean="0">
                <a:solidFill>
                  <a:schemeClr val="tx1"/>
                </a:solidFill>
              </a:rPr>
              <a:t>* From U. S. Coast Guard Digital Newsroom</a:t>
            </a:r>
            <a:endParaRPr lang="en-US" altLang="en-US" sz="1200" dirty="0">
              <a:solidFill>
                <a:schemeClr val="tx1"/>
              </a:solidFill>
            </a:endParaRPr>
          </a:p>
        </p:txBody>
      </p:sp>
    </p:spTree>
    <p:extLst>
      <p:ext uri="{BB962C8B-B14F-4D97-AF65-F5344CB8AC3E}">
        <p14:creationId xmlns="" xmlns:p14="http://schemas.microsoft.com/office/powerpoint/2010/main" val="192078052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4953000"/>
            <a:ext cx="6172200" cy="1815882"/>
          </a:xfrm>
          <a:prstGeom prst="rect">
            <a:avLst/>
          </a:prstGeom>
          <a:noFill/>
        </p:spPr>
        <p:txBody>
          <a:bodyPr>
            <a:spAutoFit/>
          </a:bodyPr>
          <a:lstStyle/>
          <a:p>
            <a:pPr>
              <a:defRPr/>
            </a:pPr>
            <a:r>
              <a:rPr lang="en-US" sz="2800" b="1" dirty="0"/>
              <a:t>Information on this sticker could:</a:t>
            </a:r>
          </a:p>
          <a:p>
            <a:pPr marL="285750" indent="-285750">
              <a:buFont typeface="Arial" pitchFamily="34" charset="0"/>
              <a:buChar char="•"/>
              <a:defRPr/>
            </a:pPr>
            <a:r>
              <a:rPr lang="en-US" sz="2800" b="1" dirty="0"/>
              <a:t>Lead to your rescue</a:t>
            </a:r>
          </a:p>
          <a:p>
            <a:pPr marL="285750" indent="-285750">
              <a:buFont typeface="Arial" pitchFamily="34" charset="0"/>
              <a:buChar char="•"/>
              <a:defRPr/>
            </a:pPr>
            <a:r>
              <a:rPr lang="en-US" sz="2800" b="1" dirty="0"/>
              <a:t>Return your property to </a:t>
            </a:r>
            <a:r>
              <a:rPr lang="en-US" sz="2800" b="1" dirty="0" smtClean="0"/>
              <a:t>you</a:t>
            </a:r>
          </a:p>
          <a:p>
            <a:pPr marL="285750" indent="-285750">
              <a:buFont typeface="Arial" pitchFamily="34" charset="0"/>
              <a:buChar char="•"/>
              <a:defRPr/>
            </a:pPr>
            <a:r>
              <a:rPr lang="en-US" sz="2800" b="1" dirty="0" smtClean="0"/>
              <a:t>Save Coast Guard time and costs</a:t>
            </a:r>
            <a:endParaRPr lang="en-US" sz="2800" b="1" dirty="0"/>
          </a:p>
        </p:txBody>
      </p:sp>
      <p:sp>
        <p:nvSpPr>
          <p:cNvPr id="30724" name="Rectangle 6"/>
          <p:cNvSpPr txBox="1">
            <a:spLocks noChangeArrowheads="1"/>
          </p:cNvSpPr>
          <p:nvPr/>
        </p:nvSpPr>
        <p:spPr bwMode="auto">
          <a:xfrm>
            <a:off x="1371600" y="274638"/>
            <a:ext cx="7315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ctr" eaLnBrk="1" hangingPunct="1">
              <a:spcBef>
                <a:spcPct val="0"/>
              </a:spcBef>
              <a:buFontTx/>
              <a:buNone/>
            </a:pPr>
            <a:r>
              <a:rPr lang="en-US" altLang="en-US" sz="4400">
                <a:latin typeface="Arial Black" pitchFamily="34" charset="0"/>
              </a:rPr>
              <a:t>Canoeing, Kayaking, …</a:t>
            </a:r>
          </a:p>
          <a:p>
            <a:pPr algn="ctr" eaLnBrk="1" hangingPunct="1">
              <a:spcBef>
                <a:spcPct val="0"/>
              </a:spcBef>
              <a:buFontTx/>
              <a:buNone/>
            </a:pPr>
            <a:r>
              <a:rPr lang="en-US" altLang="en-US" sz="4000" i="1">
                <a:solidFill>
                  <a:srgbClr val="FF0000"/>
                </a:solidFill>
                <a:latin typeface="Arial Black" pitchFamily="34" charset="0"/>
              </a:rPr>
              <a:t>Emergency or lost boat</a:t>
            </a:r>
            <a:r>
              <a:rPr lang="en-US" altLang="en-US" sz="4400" i="1">
                <a:solidFill>
                  <a:srgbClr val="FF0000"/>
                </a:solidFill>
                <a:latin typeface="Arial Black" pitchFamily="34" charset="0"/>
              </a:rPr>
              <a:t>?</a:t>
            </a:r>
            <a:r>
              <a:rPr lang="en-US" altLang="en-US" sz="4400">
                <a:latin typeface="Arial Black" pitchFamily="34" charset="0"/>
              </a:rPr>
              <a:t/>
            </a:r>
            <a:br>
              <a:rPr lang="en-US" altLang="en-US" sz="4400">
                <a:latin typeface="Arial Black" pitchFamily="34" charset="0"/>
              </a:rPr>
            </a:br>
            <a:endParaRPr lang="en-US" altLang="en-US" sz="4400">
              <a:latin typeface="Arial Black" pitchFamily="34" charset="0"/>
            </a:endParaRPr>
          </a:p>
        </p:txBody>
      </p:sp>
      <p:sp>
        <p:nvSpPr>
          <p:cNvPr id="6" name="TextBox 5"/>
          <p:cNvSpPr txBox="1"/>
          <p:nvPr/>
        </p:nvSpPr>
        <p:spPr>
          <a:xfrm>
            <a:off x="4572000" y="2362200"/>
            <a:ext cx="4572000" cy="2246769"/>
          </a:xfrm>
          <a:prstGeom prst="rect">
            <a:avLst/>
          </a:prstGeom>
          <a:noFill/>
        </p:spPr>
        <p:txBody>
          <a:bodyPr>
            <a:spAutoFit/>
          </a:bodyPr>
          <a:lstStyle/>
          <a:p>
            <a:pPr>
              <a:defRPr/>
            </a:pPr>
            <a:r>
              <a:rPr lang="en-US" sz="2800" b="1" dirty="0"/>
              <a:t>Fill out sticker and attach to your </a:t>
            </a:r>
            <a:r>
              <a:rPr lang="en-US" sz="2800" b="1" dirty="0" smtClean="0"/>
              <a:t>paddle craft</a:t>
            </a:r>
            <a:endParaRPr lang="en-US" sz="2800" b="1" dirty="0"/>
          </a:p>
          <a:p>
            <a:pPr marL="285750" indent="-285750">
              <a:buFont typeface="Arial" pitchFamily="34" charset="0"/>
              <a:buChar char="•"/>
              <a:defRPr/>
            </a:pPr>
            <a:r>
              <a:rPr lang="en-US" sz="2800" b="1" dirty="0"/>
              <a:t>Canoes, kayaks, rowboats</a:t>
            </a:r>
            <a:r>
              <a:rPr lang="en-US" sz="2800" b="1" dirty="0" smtClean="0"/>
              <a:t>, rafts, paddleboards</a:t>
            </a:r>
            <a:endParaRPr lang="en-US" sz="2800" b="1" dirty="0"/>
          </a:p>
        </p:txBody>
      </p:sp>
      <p:pic>
        <p:nvPicPr>
          <p:cNvPr id="7" name="Picture 6" descr="\\D01MS-BBCBOF02P\Users1\WHTaylor\Home\My Pictures\OPPS\If Found (High qualit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2120278"/>
            <a:ext cx="4343400" cy="2701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01519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8229600" cy="1143000"/>
          </a:xfrm>
        </p:spPr>
        <p:txBody>
          <a:bodyPr/>
          <a:lstStyle/>
          <a:p>
            <a:r>
              <a:rPr lang="en-US" dirty="0" smtClean="0"/>
              <a:t>Stand Up Paddleboards</a:t>
            </a:r>
            <a:endParaRPr lang="en-US" dirty="0"/>
          </a:p>
        </p:txBody>
      </p:sp>
      <p:sp>
        <p:nvSpPr>
          <p:cNvPr id="5" name="Content Placeholder 4"/>
          <p:cNvSpPr>
            <a:spLocks noGrp="1"/>
          </p:cNvSpPr>
          <p:nvPr>
            <p:ph idx="1"/>
          </p:nvPr>
        </p:nvSpPr>
        <p:spPr>
          <a:xfrm>
            <a:off x="1143000" y="2819400"/>
            <a:ext cx="8001000" cy="3886200"/>
          </a:xfrm>
        </p:spPr>
        <p:txBody>
          <a:bodyPr/>
          <a:lstStyle/>
          <a:p>
            <a:r>
              <a:rPr lang="en-US" b="0" dirty="0" smtClean="0"/>
              <a:t>When beyond swimming</a:t>
            </a:r>
            <a:r>
              <a:rPr lang="en-US" b="0" dirty="0"/>
              <a:t>, surfing, </a:t>
            </a:r>
            <a:r>
              <a:rPr lang="en-US" b="0" dirty="0" smtClean="0"/>
              <a:t>or bathing </a:t>
            </a:r>
            <a:r>
              <a:rPr lang="en-US" b="0" dirty="0"/>
              <a:t>area, </a:t>
            </a:r>
            <a:r>
              <a:rPr lang="en-US" b="0" dirty="0" smtClean="0"/>
              <a:t>paddleboard </a:t>
            </a:r>
            <a:r>
              <a:rPr lang="en-US" b="0" dirty="0"/>
              <a:t>is considered a “vessel</a:t>
            </a:r>
            <a:r>
              <a:rPr lang="en-US" b="0" dirty="0" smtClean="0"/>
              <a:t>”</a:t>
            </a:r>
          </a:p>
          <a:p>
            <a:r>
              <a:rPr lang="en-US" b="0" dirty="0" smtClean="0"/>
              <a:t>Generally, </a:t>
            </a:r>
            <a:r>
              <a:rPr lang="en-US" b="0" dirty="0"/>
              <a:t>wearing a life jacket </a:t>
            </a:r>
            <a:r>
              <a:rPr lang="en-US" b="0" dirty="0" smtClean="0"/>
              <a:t>and </a:t>
            </a:r>
            <a:r>
              <a:rPr lang="en-US" b="0" dirty="0"/>
              <a:t>leash </a:t>
            </a:r>
            <a:r>
              <a:rPr lang="en-US" b="0" dirty="0" smtClean="0"/>
              <a:t> beneficial</a:t>
            </a:r>
          </a:p>
          <a:p>
            <a:pPr lvl="1"/>
            <a:r>
              <a:rPr lang="en-US" dirty="0" smtClean="0"/>
              <a:t>Life jacket in surf could be dangerous</a:t>
            </a:r>
          </a:p>
          <a:p>
            <a:pPr lvl="1"/>
            <a:r>
              <a:rPr lang="en-US" dirty="0" smtClean="0"/>
              <a:t>Leash in swift water could be hazardous</a:t>
            </a:r>
            <a:endParaRPr lang="en-US" dirty="0"/>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12</a:t>
            </a:fld>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91000" y="1143000"/>
            <a:ext cx="4419600" cy="1521911"/>
          </a:xfrm>
          <a:prstGeom prst="rect">
            <a:avLst/>
          </a:prstGeom>
        </p:spPr>
      </p:pic>
    </p:spTree>
    <p:extLst>
      <p:ext uri="{BB962C8B-B14F-4D97-AF65-F5344CB8AC3E}">
        <p14:creationId xmlns="" xmlns:p14="http://schemas.microsoft.com/office/powerpoint/2010/main" val="25897547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74638"/>
            <a:ext cx="8229600" cy="1143000"/>
          </a:xfrm>
        </p:spPr>
        <p:txBody>
          <a:bodyPr/>
          <a:lstStyle/>
          <a:p>
            <a:r>
              <a:rPr lang="en-US" sz="3600" dirty="0"/>
              <a:t>Federal </a:t>
            </a:r>
            <a:r>
              <a:rPr lang="en-US" sz="3600" dirty="0" err="1" smtClean="0"/>
              <a:t>Regs</a:t>
            </a:r>
            <a:r>
              <a:rPr lang="en-US" sz="3600" dirty="0" smtClean="0"/>
              <a:t> </a:t>
            </a:r>
            <a:r>
              <a:rPr lang="en-US" sz="3600" dirty="0"/>
              <a:t>on </a:t>
            </a:r>
            <a:r>
              <a:rPr lang="en-US" sz="3600" dirty="0" smtClean="0"/>
              <a:t>Paddle Sports</a:t>
            </a:r>
            <a:endParaRPr lang="en-US" sz="3600" dirty="0"/>
          </a:p>
        </p:txBody>
      </p:sp>
      <p:sp>
        <p:nvSpPr>
          <p:cNvPr id="5" name="Content Placeholder 4"/>
          <p:cNvSpPr>
            <a:spLocks noGrp="1"/>
          </p:cNvSpPr>
          <p:nvPr>
            <p:ph idx="1"/>
          </p:nvPr>
        </p:nvSpPr>
        <p:spPr>
          <a:xfrm>
            <a:off x="1447800" y="1417637"/>
            <a:ext cx="7620000" cy="4525963"/>
          </a:xfrm>
        </p:spPr>
        <p:txBody>
          <a:bodyPr/>
          <a:lstStyle/>
          <a:p>
            <a:pPr lvl="0"/>
            <a:r>
              <a:rPr lang="en-US" sz="3000" dirty="0" smtClean="0"/>
              <a:t>Wearable </a:t>
            </a:r>
            <a:r>
              <a:rPr lang="en-US" sz="3000" dirty="0"/>
              <a:t>life jacket for each </a:t>
            </a:r>
            <a:r>
              <a:rPr lang="en-US" sz="3000" dirty="0" smtClean="0"/>
              <a:t>person</a:t>
            </a:r>
          </a:p>
          <a:p>
            <a:pPr lvl="0"/>
            <a:r>
              <a:rPr lang="en-US" sz="3000" dirty="0" smtClean="0"/>
              <a:t>Whistle</a:t>
            </a:r>
          </a:p>
          <a:p>
            <a:pPr lvl="0"/>
            <a:r>
              <a:rPr lang="en-US" sz="3000" dirty="0" smtClean="0"/>
              <a:t>Visual Distress Signal </a:t>
            </a:r>
            <a:r>
              <a:rPr lang="en-US" sz="3000" b="0" dirty="0" smtClean="0"/>
              <a:t>if on coastal waters at night</a:t>
            </a:r>
            <a:endParaRPr lang="en-US" sz="3000" b="0" dirty="0"/>
          </a:p>
          <a:p>
            <a:pPr lvl="0"/>
            <a:r>
              <a:rPr lang="en-US" sz="3000" dirty="0" smtClean="0"/>
              <a:t>White light </a:t>
            </a:r>
            <a:r>
              <a:rPr lang="en-US" sz="3000" b="0" dirty="0" smtClean="0"/>
              <a:t>at night and periods </a:t>
            </a:r>
            <a:r>
              <a:rPr lang="en-US" sz="3000" b="0" dirty="0"/>
              <a:t>of restricted visibility</a:t>
            </a:r>
          </a:p>
          <a:p>
            <a:pPr lvl="0"/>
            <a:r>
              <a:rPr lang="en-US" sz="3000" dirty="0" smtClean="0"/>
              <a:t>Hull Identification Numbers </a:t>
            </a:r>
            <a:r>
              <a:rPr lang="en-US" sz="3000" b="0" dirty="0" smtClean="0"/>
              <a:t>– canoes and kayaks</a:t>
            </a:r>
          </a:p>
          <a:p>
            <a:pPr lvl="0"/>
            <a:r>
              <a:rPr lang="en-US" sz="3000" dirty="0" smtClean="0"/>
              <a:t>Abide </a:t>
            </a:r>
            <a:r>
              <a:rPr lang="en-US" sz="3000" dirty="0"/>
              <a:t>with Pollution Regulations </a:t>
            </a:r>
            <a:endParaRPr lang="en-US" sz="3000" dirty="0" smtClean="0"/>
          </a:p>
          <a:p>
            <a:pPr lvl="0"/>
            <a:r>
              <a:rPr lang="en-US" sz="3000" dirty="0" smtClean="0"/>
              <a:t>Follow Navigation Rules</a:t>
            </a:r>
            <a:endParaRPr lang="en-US" sz="3000" dirty="0"/>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13</a:t>
            </a:fld>
            <a:endParaRPr lang="en-US" dirty="0"/>
          </a:p>
        </p:txBody>
      </p:sp>
    </p:spTree>
    <p:extLst>
      <p:ext uri="{BB962C8B-B14F-4D97-AF65-F5344CB8AC3E}">
        <p14:creationId xmlns="" xmlns:p14="http://schemas.microsoft.com/office/powerpoint/2010/main" val="269847880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638"/>
            <a:ext cx="8229600" cy="1143000"/>
          </a:xfrm>
        </p:spPr>
        <p:txBody>
          <a:bodyPr/>
          <a:lstStyle/>
          <a:p>
            <a:r>
              <a:rPr lang="en-US" dirty="0" smtClean="0"/>
              <a:t>Additional State </a:t>
            </a:r>
            <a:r>
              <a:rPr lang="en-US" dirty="0" err="1" smtClean="0"/>
              <a:t>Regs</a:t>
            </a:r>
            <a:r>
              <a:rPr lang="en-US" dirty="0" smtClean="0"/>
              <a:t> </a:t>
            </a:r>
            <a:br>
              <a:rPr lang="en-US" dirty="0" smtClean="0"/>
            </a:br>
            <a:r>
              <a:rPr lang="en-US" dirty="0" smtClean="0"/>
              <a:t>on Paddle Sports</a:t>
            </a:r>
            <a:endParaRPr lang="en-US" dirty="0"/>
          </a:p>
        </p:txBody>
      </p:sp>
      <p:sp>
        <p:nvSpPr>
          <p:cNvPr id="5" name="Content Placeholder 4"/>
          <p:cNvSpPr>
            <a:spLocks noGrp="1"/>
          </p:cNvSpPr>
          <p:nvPr>
            <p:ph idx="1"/>
          </p:nvPr>
        </p:nvSpPr>
        <p:spPr>
          <a:xfrm>
            <a:off x="1600200" y="1600200"/>
            <a:ext cx="7086600" cy="4525963"/>
          </a:xfrm>
        </p:spPr>
        <p:txBody>
          <a:bodyPr/>
          <a:lstStyle/>
          <a:p>
            <a:pPr marL="0" indent="0">
              <a:buNone/>
            </a:pPr>
            <a:r>
              <a:rPr lang="en-US" sz="2800" dirty="0" smtClean="0"/>
              <a:t>Life jackets must be worn:</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14</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4067425526"/>
              </p:ext>
            </p:extLst>
          </p:nvPr>
        </p:nvGraphicFramePr>
        <p:xfrm>
          <a:off x="1600200" y="2285999"/>
          <a:ext cx="7162800" cy="3706368"/>
        </p:xfrm>
        <a:graphic>
          <a:graphicData uri="http://schemas.openxmlformats.org/drawingml/2006/table">
            <a:tbl>
              <a:tblPr firstRow="1" firstCol="1" bandRow="1"/>
              <a:tblGrid>
                <a:gridCol w="1125131"/>
                <a:gridCol w="1999069"/>
                <a:gridCol w="2057400"/>
                <a:gridCol w="1981200"/>
              </a:tblGrid>
              <a:tr h="716280">
                <a:tc>
                  <a:txBody>
                    <a:bodyPr/>
                    <a:lstStyle/>
                    <a:p>
                      <a:pPr marL="0" marR="0" algn="ctr">
                        <a:lnSpc>
                          <a:spcPct val="115000"/>
                        </a:lnSpc>
                        <a:spcBef>
                          <a:spcPts val="0"/>
                        </a:spcBef>
                        <a:spcAft>
                          <a:spcPts val="0"/>
                        </a:spcAft>
                      </a:pPr>
                      <a:r>
                        <a:rPr lang="en-US" sz="2400" b="1" dirty="0">
                          <a:effectLst/>
                          <a:latin typeface="Calibri"/>
                          <a:ea typeface="Calibri"/>
                          <a:cs typeface="Calibri"/>
                        </a:rPr>
                        <a:t>STATE</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VESSEL TYPE</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START</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END</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gn="ctr">
                        <a:lnSpc>
                          <a:spcPct val="115000"/>
                        </a:lnSpc>
                        <a:spcBef>
                          <a:spcPts val="0"/>
                        </a:spcBef>
                        <a:spcAft>
                          <a:spcPts val="0"/>
                        </a:spcAft>
                      </a:pPr>
                      <a:r>
                        <a:rPr lang="en-US" sz="2400" b="1">
                          <a:effectLst/>
                          <a:latin typeface="Calibri"/>
                          <a:ea typeface="Calibri"/>
                          <a:cs typeface="Calibri"/>
                        </a:rPr>
                        <a:t>CT</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Manually propelled</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October 1</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May 31</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gn="ctr">
                        <a:lnSpc>
                          <a:spcPct val="115000"/>
                        </a:lnSpc>
                        <a:spcBef>
                          <a:spcPts val="0"/>
                        </a:spcBef>
                        <a:spcAft>
                          <a:spcPts val="0"/>
                        </a:spcAft>
                      </a:pPr>
                      <a:r>
                        <a:rPr lang="en-US" sz="2400" b="1">
                          <a:effectLst/>
                          <a:latin typeface="Calibri"/>
                          <a:ea typeface="Calibri"/>
                          <a:cs typeface="Calibri"/>
                        </a:rPr>
                        <a:t>MA</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Canoe, kayak</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Calibri"/>
                        </a:rPr>
                        <a:t>September </a:t>
                      </a:r>
                      <a:r>
                        <a:rPr lang="en-US" sz="2400" b="1" dirty="0" smtClean="0">
                          <a:effectLst/>
                          <a:latin typeface="Calibri"/>
                          <a:ea typeface="Calibri"/>
                          <a:cs typeface="Calibri"/>
                        </a:rPr>
                        <a:t>15</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May 15</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gn="ctr">
                        <a:lnSpc>
                          <a:spcPct val="115000"/>
                        </a:lnSpc>
                        <a:spcBef>
                          <a:spcPts val="0"/>
                        </a:spcBef>
                        <a:spcAft>
                          <a:spcPts val="0"/>
                        </a:spcAft>
                      </a:pPr>
                      <a:r>
                        <a:rPr lang="en-US" sz="2400" b="1">
                          <a:effectLst/>
                          <a:latin typeface="Calibri"/>
                          <a:ea typeface="Calibri"/>
                          <a:cs typeface="Calibri"/>
                        </a:rPr>
                        <a:t>NY</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Pleasure</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November 1</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May 1</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gn="ctr">
                        <a:lnSpc>
                          <a:spcPct val="115000"/>
                        </a:lnSpc>
                        <a:spcBef>
                          <a:spcPts val="0"/>
                        </a:spcBef>
                        <a:spcAft>
                          <a:spcPts val="0"/>
                        </a:spcAft>
                      </a:pPr>
                      <a:r>
                        <a:rPr lang="en-US" sz="2400" b="1">
                          <a:effectLst/>
                          <a:latin typeface="Calibri"/>
                          <a:ea typeface="Calibri"/>
                          <a:cs typeface="Calibri"/>
                        </a:rPr>
                        <a:t>VT</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Sailboard</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Calibri"/>
                          <a:ea typeface="Calibri"/>
                          <a:cs typeface="Calibri"/>
                        </a:rPr>
                        <a:t>January 1</a:t>
                      </a:r>
                      <a:endParaRPr lang="en-US" sz="2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Calibri"/>
                        </a:rPr>
                        <a:t>December 31</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5426491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638"/>
            <a:ext cx="8229600" cy="1143000"/>
          </a:xfrm>
        </p:spPr>
        <p:txBody>
          <a:bodyPr/>
          <a:lstStyle/>
          <a:p>
            <a:r>
              <a:rPr lang="en-US" dirty="0" smtClean="0"/>
              <a:t>Additional State </a:t>
            </a:r>
            <a:r>
              <a:rPr lang="en-US" dirty="0" err="1" smtClean="0"/>
              <a:t>Regs</a:t>
            </a:r>
            <a:r>
              <a:rPr lang="en-US" dirty="0" smtClean="0"/>
              <a:t> </a:t>
            </a:r>
            <a:br>
              <a:rPr lang="en-US" dirty="0" smtClean="0"/>
            </a:br>
            <a:r>
              <a:rPr lang="en-US" dirty="0" smtClean="0"/>
              <a:t>on Paddle Sports</a:t>
            </a:r>
            <a:endParaRPr lang="en-US" dirty="0"/>
          </a:p>
        </p:txBody>
      </p:sp>
      <p:sp>
        <p:nvSpPr>
          <p:cNvPr id="5" name="Content Placeholder 4"/>
          <p:cNvSpPr>
            <a:spLocks noGrp="1"/>
          </p:cNvSpPr>
          <p:nvPr>
            <p:ph idx="1"/>
          </p:nvPr>
        </p:nvSpPr>
        <p:spPr>
          <a:xfrm>
            <a:off x="1600200" y="1600200"/>
            <a:ext cx="7391400" cy="4525963"/>
          </a:xfrm>
        </p:spPr>
        <p:txBody>
          <a:bodyPr/>
          <a:lstStyle/>
          <a:p>
            <a:pPr marL="0" indent="0">
              <a:buNone/>
            </a:pPr>
            <a:r>
              <a:rPr lang="en-US" dirty="0" smtClean="0"/>
              <a:t>Maine</a:t>
            </a:r>
          </a:p>
          <a:p>
            <a:r>
              <a:rPr lang="en-US" sz="2800" b="0" dirty="0"/>
              <a:t>Paddleboards must have visual distress signals </a:t>
            </a:r>
            <a:r>
              <a:rPr lang="en-US" sz="2800" b="0" dirty="0" smtClean="0"/>
              <a:t>on territorial waters between </a:t>
            </a:r>
            <a:r>
              <a:rPr lang="en-US" sz="2800" b="0" dirty="0"/>
              <a:t>sunset and sunrise</a:t>
            </a:r>
          </a:p>
          <a:p>
            <a:r>
              <a:rPr lang="en-US" sz="2800" b="0" dirty="0" smtClean="0"/>
              <a:t>Exempt </a:t>
            </a:r>
            <a:r>
              <a:rPr lang="en-US" sz="2800" b="0" dirty="0"/>
              <a:t>from life jacket requirements are licensed canoes owned by </a:t>
            </a:r>
            <a:r>
              <a:rPr lang="en-US" sz="2800" b="0" dirty="0" smtClean="0"/>
              <a:t>summer camps</a:t>
            </a:r>
          </a:p>
          <a:p>
            <a:pPr marL="0" indent="0">
              <a:buNone/>
            </a:pPr>
            <a:r>
              <a:rPr lang="en-US" dirty="0" smtClean="0"/>
              <a:t>Vermont</a:t>
            </a:r>
          </a:p>
          <a:p>
            <a:pPr marL="342900" lvl="1" indent="-342900"/>
            <a:r>
              <a:rPr lang="en-US" dirty="0"/>
              <a:t>Persons under 16 years of age must wear</a:t>
            </a:r>
            <a:r>
              <a:rPr lang="en-US" b="1" dirty="0"/>
              <a:t> </a:t>
            </a:r>
            <a:r>
              <a:rPr lang="en-US" dirty="0"/>
              <a:t>a PFD while on board a </a:t>
            </a:r>
            <a:r>
              <a:rPr lang="en-US" dirty="0" smtClean="0"/>
              <a:t>sailboard</a:t>
            </a:r>
          </a:p>
          <a:p>
            <a:endParaRPr lang="en-US" dirty="0" smtClean="0"/>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15</a:t>
            </a:fld>
            <a:endParaRPr lang="en-US" dirty="0"/>
          </a:p>
        </p:txBody>
      </p:sp>
    </p:spTree>
    <p:extLst>
      <p:ext uri="{BB962C8B-B14F-4D97-AF65-F5344CB8AC3E}">
        <p14:creationId xmlns="" xmlns:p14="http://schemas.microsoft.com/office/powerpoint/2010/main" val="297617655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74638"/>
            <a:ext cx="8229600" cy="1143000"/>
          </a:xfrm>
        </p:spPr>
        <p:txBody>
          <a:bodyPr/>
          <a:lstStyle/>
          <a:p>
            <a:r>
              <a:rPr lang="en-US" sz="4000" dirty="0" smtClean="0"/>
              <a:t>AGES </a:t>
            </a:r>
            <a:r>
              <a:rPr lang="en-US" sz="4000" dirty="0"/>
              <a:t>THAT CHILDREN MUST WEAR LIFE JACKETS</a:t>
            </a:r>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16</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026320296"/>
              </p:ext>
            </p:extLst>
          </p:nvPr>
        </p:nvGraphicFramePr>
        <p:xfrm>
          <a:off x="1828800" y="2514600"/>
          <a:ext cx="6477000" cy="2590810"/>
        </p:xfrm>
        <a:graphic>
          <a:graphicData uri="http://schemas.openxmlformats.org/drawingml/2006/table">
            <a:tbl>
              <a:tblPr firstRow="1" firstCol="1" bandRow="1">
                <a:tableStyleId>{5C22544A-7EE6-4342-B048-85BDC9FD1C3A}</a:tableStyleId>
              </a:tblPr>
              <a:tblGrid>
                <a:gridCol w="2406015"/>
                <a:gridCol w="4070985"/>
              </a:tblGrid>
              <a:tr h="609610">
                <a:tc>
                  <a:txBody>
                    <a:bodyPr/>
                    <a:lstStyle/>
                    <a:p>
                      <a:pPr marL="0" marR="0" algn="ctr">
                        <a:lnSpc>
                          <a:spcPct val="115000"/>
                        </a:lnSpc>
                        <a:spcBef>
                          <a:spcPts val="0"/>
                        </a:spcBef>
                        <a:spcAft>
                          <a:spcPts val="0"/>
                        </a:spcAft>
                      </a:pPr>
                      <a:r>
                        <a:rPr lang="en-US" sz="2400" b="1" dirty="0">
                          <a:solidFill>
                            <a:schemeClr val="tx2"/>
                          </a:solidFill>
                          <a:effectLst/>
                        </a:rPr>
                        <a:t>Federal</a:t>
                      </a:r>
                      <a:endParaRPr lang="en-US" sz="2400" b="1" dirty="0">
                        <a:solidFill>
                          <a:schemeClr val="tx2"/>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chemeClr val="tx2"/>
                          </a:solidFill>
                          <a:effectLst/>
                        </a:rPr>
                        <a:t>Less than 13 years of age</a:t>
                      </a:r>
                      <a:endParaRPr lang="en-US" sz="2400" b="1" dirty="0">
                        <a:solidFill>
                          <a:schemeClr val="tx2"/>
                        </a:solidFill>
                        <a:effectLst/>
                        <a:latin typeface="Calibri"/>
                        <a:ea typeface="Calibri"/>
                        <a:cs typeface="Times New Roman"/>
                      </a:endParaRPr>
                    </a:p>
                  </a:txBody>
                  <a:tcPr marL="68580" marR="68580" marT="0" marB="0">
                    <a:solidFill>
                      <a:schemeClr val="bg1"/>
                    </a:solidFill>
                  </a:tcPr>
                </a:tc>
              </a:tr>
              <a:tr h="685800">
                <a:tc>
                  <a:txBody>
                    <a:bodyPr/>
                    <a:lstStyle/>
                    <a:p>
                      <a:pPr marL="0" marR="0" algn="ctr">
                        <a:lnSpc>
                          <a:spcPct val="115000"/>
                        </a:lnSpc>
                        <a:spcBef>
                          <a:spcPts val="0"/>
                        </a:spcBef>
                        <a:spcAft>
                          <a:spcPts val="0"/>
                        </a:spcAft>
                      </a:pPr>
                      <a:r>
                        <a:rPr lang="en-US" sz="2400" b="1" dirty="0">
                          <a:solidFill>
                            <a:schemeClr val="tx2"/>
                          </a:solidFill>
                          <a:effectLst/>
                        </a:rPr>
                        <a:t>CT, NJ, RI</a:t>
                      </a:r>
                      <a:endParaRPr lang="en-US" sz="2400" b="1" dirty="0">
                        <a:solidFill>
                          <a:schemeClr val="tx2"/>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chemeClr val="tx2"/>
                          </a:solidFill>
                          <a:effectLst/>
                        </a:rPr>
                        <a:t>Less than 13 years of age</a:t>
                      </a:r>
                      <a:endParaRPr lang="en-US" sz="2400" b="1" dirty="0">
                        <a:solidFill>
                          <a:schemeClr val="tx2"/>
                        </a:solidFill>
                        <a:effectLst/>
                        <a:latin typeface="Calibri"/>
                        <a:ea typeface="Calibri"/>
                        <a:cs typeface="Times New Roman"/>
                      </a:endParaRPr>
                    </a:p>
                  </a:txBody>
                  <a:tcPr marL="68580" marR="68580" marT="0" marB="0"/>
                </a:tc>
              </a:tr>
              <a:tr h="609600">
                <a:tc>
                  <a:txBody>
                    <a:bodyPr/>
                    <a:lstStyle/>
                    <a:p>
                      <a:pPr marL="0" marR="0" algn="ctr">
                        <a:lnSpc>
                          <a:spcPct val="115000"/>
                        </a:lnSpc>
                        <a:spcBef>
                          <a:spcPts val="0"/>
                        </a:spcBef>
                        <a:spcAft>
                          <a:spcPts val="0"/>
                        </a:spcAft>
                      </a:pPr>
                      <a:r>
                        <a:rPr lang="en-US" sz="2400" b="1" dirty="0">
                          <a:solidFill>
                            <a:schemeClr val="tx2"/>
                          </a:solidFill>
                          <a:effectLst/>
                        </a:rPr>
                        <a:t>MA, NH, NY, VT</a:t>
                      </a:r>
                      <a:endParaRPr lang="en-US" sz="2400" b="1" dirty="0">
                        <a:solidFill>
                          <a:schemeClr val="tx2"/>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chemeClr val="tx2"/>
                          </a:solidFill>
                          <a:effectLst/>
                        </a:rPr>
                        <a:t>Less than 12 years of age</a:t>
                      </a:r>
                      <a:endParaRPr lang="en-US" sz="2400" b="1" dirty="0">
                        <a:solidFill>
                          <a:schemeClr val="tx2"/>
                        </a:solidFill>
                        <a:effectLst/>
                        <a:latin typeface="Calibri"/>
                        <a:ea typeface="Calibri"/>
                        <a:cs typeface="Times New Roman"/>
                      </a:endParaRPr>
                    </a:p>
                  </a:txBody>
                  <a:tcPr marL="68580" marR="68580" marT="0" marB="0"/>
                </a:tc>
              </a:tr>
              <a:tr h="685800">
                <a:tc>
                  <a:txBody>
                    <a:bodyPr/>
                    <a:lstStyle/>
                    <a:p>
                      <a:pPr marL="0" marR="0" algn="ctr">
                        <a:lnSpc>
                          <a:spcPct val="115000"/>
                        </a:lnSpc>
                        <a:spcBef>
                          <a:spcPts val="0"/>
                        </a:spcBef>
                        <a:spcAft>
                          <a:spcPts val="0"/>
                        </a:spcAft>
                      </a:pPr>
                      <a:r>
                        <a:rPr lang="en-US" sz="2400" b="1" dirty="0">
                          <a:solidFill>
                            <a:schemeClr val="tx2"/>
                          </a:solidFill>
                          <a:effectLst/>
                        </a:rPr>
                        <a:t>ME</a:t>
                      </a:r>
                      <a:endParaRPr lang="en-US" sz="2400" b="1" dirty="0">
                        <a:solidFill>
                          <a:schemeClr val="tx2"/>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chemeClr val="tx2"/>
                          </a:solidFill>
                          <a:effectLst/>
                        </a:rPr>
                        <a:t>Less than 11 years of age</a:t>
                      </a:r>
                      <a:endParaRPr lang="en-US" sz="2400" b="1" dirty="0">
                        <a:solidFill>
                          <a:schemeClr val="tx2"/>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403264313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a:xfrm>
            <a:off x="1600200" y="1600200"/>
            <a:ext cx="7086600" cy="4525963"/>
          </a:xfrm>
        </p:spPr>
        <p:txBody>
          <a:bodyPr/>
          <a:lstStyle/>
          <a:p>
            <a:r>
              <a:rPr lang="en-US" altLang="en-US" dirty="0" smtClean="0"/>
              <a:t>Wear your life jacket!</a:t>
            </a:r>
          </a:p>
          <a:p>
            <a:r>
              <a:rPr lang="en-US" dirty="0" smtClean="0"/>
              <a:t>Pay attention to what is happening around you!</a:t>
            </a:r>
          </a:p>
          <a:p>
            <a:r>
              <a:rPr lang="en-US" dirty="0" smtClean="0"/>
              <a:t>Be visible!</a:t>
            </a:r>
          </a:p>
          <a:p>
            <a:r>
              <a:rPr lang="en-US" dirty="0" smtClean="0"/>
              <a:t>Communicate!</a:t>
            </a:r>
          </a:p>
          <a:p>
            <a:endParaRPr lang="en-US" dirty="0"/>
          </a:p>
        </p:txBody>
      </p:sp>
      <p:sp>
        <p:nvSpPr>
          <p:cNvPr id="4" name="Footer Placeholder 3"/>
          <p:cNvSpPr>
            <a:spLocks noGrp="1"/>
          </p:cNvSpPr>
          <p:nvPr>
            <p:ph type="ftr" sz="quarter" idx="11"/>
          </p:nvPr>
        </p:nvSpPr>
        <p:spPr/>
        <p:txBody>
          <a:bodyPr/>
          <a:lstStyle/>
          <a:p>
            <a:pPr>
              <a:defRPr/>
            </a:pPr>
            <a:r>
              <a:rPr lang="en-US" smtClean="0"/>
              <a:t>Copyright Statement</a:t>
            </a:r>
            <a:r>
              <a:rPr lang="en-US" sz="1400" smtClean="0"/>
              <a:t> </a:t>
            </a:r>
            <a:endParaRPr lang="en-US" sz="1400" dirty="0"/>
          </a:p>
        </p:txBody>
      </p:sp>
      <p:sp>
        <p:nvSpPr>
          <p:cNvPr id="5" name="Slide Number Placeholder 4"/>
          <p:cNvSpPr>
            <a:spLocks noGrp="1"/>
          </p:cNvSpPr>
          <p:nvPr>
            <p:ph type="sldNum" sz="quarter" idx="12"/>
          </p:nvPr>
        </p:nvSpPr>
        <p:spPr/>
        <p:txBody>
          <a:bodyPr/>
          <a:lstStyle/>
          <a:p>
            <a:pPr>
              <a:defRPr/>
            </a:pPr>
            <a:fld id="{72CBC42C-F714-45D1-A34B-2373A94DDEDA}" type="slidenum">
              <a:rPr lang="en-US" smtClean="0"/>
              <a:pPr>
                <a:defRPr/>
              </a:pPr>
              <a:t>17</a:t>
            </a:fld>
            <a:endParaRPr lang="en-US" dirty="0"/>
          </a:p>
        </p:txBody>
      </p:sp>
    </p:spTree>
    <p:extLst>
      <p:ext uri="{BB962C8B-B14F-4D97-AF65-F5344CB8AC3E}">
        <p14:creationId xmlns="" xmlns:p14="http://schemas.microsoft.com/office/powerpoint/2010/main" val="22392674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CD2FCB6A-B4A8-4FC8-A9C9-408061AC09F0}" type="slidenum">
              <a:rPr lang="en-US" altLang="en-US" sz="1400" smtClean="0">
                <a:solidFill>
                  <a:srgbClr val="003366"/>
                </a:solidFill>
              </a:rPr>
              <a:pPr eaLnBrk="1" hangingPunct="1">
                <a:spcBef>
                  <a:spcPct val="0"/>
                </a:spcBef>
                <a:buFontTx/>
                <a:buNone/>
              </a:pPr>
              <a:t>18</a:t>
            </a:fld>
            <a:endParaRPr lang="en-US" altLang="en-US" sz="1400" smtClean="0">
              <a:solidFill>
                <a:srgbClr val="003366"/>
              </a:solidFill>
            </a:endParaRPr>
          </a:p>
        </p:txBody>
      </p:sp>
      <p:pic>
        <p:nvPicPr>
          <p:cNvPr id="26627" name="Picture 2" descr="AuxLogoBlueLar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9413" y="1771650"/>
            <a:ext cx="3303587" cy="331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Text Box 3"/>
          <p:cNvSpPr txBox="1">
            <a:spLocks noChangeArrowheads="1"/>
          </p:cNvSpPr>
          <p:nvPr/>
        </p:nvSpPr>
        <p:spPr bwMode="auto">
          <a:xfrm>
            <a:off x="2667000" y="517525"/>
            <a:ext cx="38544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r>
              <a:rPr lang="en-US" altLang="en-US" sz="4000" b="0">
                <a:solidFill>
                  <a:schemeClr val="tx1"/>
                </a:solidFill>
                <a:latin typeface="Arial Black" pitchFamily="34" charset="0"/>
              </a:rPr>
              <a:t>QUESTIONS?</a:t>
            </a:r>
          </a:p>
        </p:txBody>
      </p:sp>
    </p:spTree>
    <p:extLst>
      <p:ext uri="{BB962C8B-B14F-4D97-AF65-F5344CB8AC3E}">
        <p14:creationId xmlns="" xmlns:p14="http://schemas.microsoft.com/office/powerpoint/2010/main" val="303425844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A6DB4B9E-CB09-41B0-9384-946AEAD4C84A}" type="slidenum">
              <a:rPr lang="en-US" altLang="en-US" sz="1400" smtClean="0">
                <a:solidFill>
                  <a:srgbClr val="003366"/>
                </a:solidFill>
              </a:rPr>
              <a:pPr eaLnBrk="1" hangingPunct="1">
                <a:spcBef>
                  <a:spcPct val="0"/>
                </a:spcBef>
                <a:buFontTx/>
                <a:buNone/>
              </a:pPr>
              <a:t>1</a:t>
            </a:fld>
            <a:endParaRPr lang="en-US" altLang="en-US" sz="1400" smtClean="0">
              <a:solidFill>
                <a:srgbClr val="003366"/>
              </a:solidFill>
            </a:endParaRPr>
          </a:p>
        </p:txBody>
      </p:sp>
      <p:pic>
        <p:nvPicPr>
          <p:cNvPr id="27653" name="Picture 4" descr="03_05_3_1A_00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4350" y="1981200"/>
            <a:ext cx="6140450" cy="3935413"/>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7" name="Rectangle 12"/>
          <p:cNvSpPr>
            <a:spLocks noGrp="1" noChangeArrowheads="1"/>
          </p:cNvSpPr>
          <p:nvPr>
            <p:ph type="title"/>
          </p:nvPr>
        </p:nvSpPr>
        <p:spPr>
          <a:xfrm>
            <a:off x="1295400" y="274638"/>
            <a:ext cx="7391400" cy="1143000"/>
          </a:xfrm>
        </p:spPr>
        <p:txBody>
          <a:bodyPr/>
          <a:lstStyle/>
          <a:p>
            <a:pPr eaLnBrk="1" hangingPunct="1"/>
            <a:r>
              <a:rPr lang="en-US" altLang="en-US" dirty="0" smtClean="0"/>
              <a:t>Paddle Sports Safety</a:t>
            </a:r>
            <a:br>
              <a:rPr lang="en-US" altLang="en-US" dirty="0" smtClean="0"/>
            </a:br>
            <a:r>
              <a:rPr lang="en-US" altLang="en-US" sz="2400" dirty="0"/>
              <a:t>C</a:t>
            </a:r>
            <a:r>
              <a:rPr lang="en-US" altLang="en-US" sz="2400" dirty="0" smtClean="0"/>
              <a:t>anoes, Kayaks, </a:t>
            </a:r>
            <a:r>
              <a:rPr lang="en-US" altLang="en-US" sz="2400" dirty="0"/>
              <a:t>R</a:t>
            </a:r>
            <a:r>
              <a:rPr lang="en-US" altLang="en-US" sz="2400" dirty="0" smtClean="0"/>
              <a:t>afting, Paddle boards</a:t>
            </a:r>
            <a:endParaRPr lang="en-US" altLang="en-US" dirty="0" smtClean="0"/>
          </a:p>
        </p:txBody>
      </p:sp>
      <p:sp>
        <p:nvSpPr>
          <p:cNvPr id="6" name="Footer Placeholder 2"/>
          <p:cNvSpPr>
            <a:spLocks noGrp="1"/>
          </p:cNvSpPr>
          <p:nvPr>
            <p:ph type="ftr" sz="quarter" idx="11"/>
          </p:nvPr>
        </p:nvSpPr>
        <p:spPr>
          <a:xfrm>
            <a:off x="2438400" y="6245225"/>
            <a:ext cx="4191000" cy="476250"/>
          </a:xfrm>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r>
              <a:rPr lang="en-US" altLang="en-US" sz="1000" dirty="0" smtClean="0">
                <a:solidFill>
                  <a:srgbClr val="CC0000"/>
                </a:solidFill>
              </a:rPr>
              <a:t>Copyright 2017 - Coast Guard Auxiliary Association, Inc.</a:t>
            </a:r>
            <a:r>
              <a:rPr lang="en-US" altLang="en-US" sz="1400" dirty="0" smtClean="0">
                <a:solidFill>
                  <a:srgbClr val="CC0000"/>
                </a:solidFill>
              </a:rPr>
              <a:t> </a:t>
            </a:r>
          </a:p>
        </p:txBody>
      </p:sp>
    </p:spTree>
    <p:extLst>
      <p:ext uri="{BB962C8B-B14F-4D97-AF65-F5344CB8AC3E}">
        <p14:creationId xmlns="" xmlns:p14="http://schemas.microsoft.com/office/powerpoint/2010/main" val="37372567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2005 - Coast Guard Auxiliary Association, Inc.</a:t>
            </a:r>
            <a:r>
              <a:rPr lang="en-US" sz="1400" smtClean="0"/>
              <a:t> </a:t>
            </a:r>
            <a:endParaRPr lang="en-US" sz="1400"/>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19</a:t>
            </a:fld>
            <a:endParaRPr lang="en-US" dirty="0"/>
          </a:p>
        </p:txBody>
      </p:sp>
      <p:sp>
        <p:nvSpPr>
          <p:cNvPr id="4" name="TextBox 3"/>
          <p:cNvSpPr txBox="1"/>
          <p:nvPr/>
        </p:nvSpPr>
        <p:spPr>
          <a:xfrm>
            <a:off x="1905000" y="1976497"/>
            <a:ext cx="6629400" cy="2062103"/>
          </a:xfrm>
          <a:prstGeom prst="rect">
            <a:avLst/>
          </a:prstGeom>
          <a:noFill/>
        </p:spPr>
        <p:txBody>
          <a:bodyPr wrap="square" rtlCol="0">
            <a:spAutoFit/>
          </a:bodyPr>
          <a:lstStyle/>
          <a:p>
            <a:pPr algn="ctr"/>
            <a:r>
              <a:rPr lang="en-US" sz="3200" b="1" dirty="0" smtClean="0">
                <a:latin typeface="+mj-lt"/>
              </a:rPr>
              <a:t>Following slide is intended for Introductory brief.  It is included here for convenience.</a:t>
            </a:r>
            <a:endParaRPr lang="en-US" sz="3200" b="1" dirty="0">
              <a:latin typeface="+mj-lt"/>
            </a:endParaRPr>
          </a:p>
        </p:txBody>
      </p:sp>
    </p:spTree>
    <p:extLst>
      <p:ext uri="{BB962C8B-B14F-4D97-AF65-F5344CB8AC3E}">
        <p14:creationId xmlns="" xmlns:p14="http://schemas.microsoft.com/office/powerpoint/2010/main" val="55561636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74638"/>
            <a:ext cx="8229600" cy="1143000"/>
          </a:xfrm>
        </p:spPr>
        <p:txBody>
          <a:bodyPr/>
          <a:lstStyle/>
          <a:p>
            <a:r>
              <a:rPr lang="en-US" sz="3600" dirty="0" smtClean="0"/>
              <a:t>Coast Guard Rescues Kayaker</a:t>
            </a:r>
            <a:br>
              <a:rPr lang="en-US" sz="3600" dirty="0" smtClean="0"/>
            </a:br>
            <a:r>
              <a:rPr lang="en-US" sz="2400" dirty="0" smtClean="0"/>
              <a:t>Portsmouth, NH – January 2017</a:t>
            </a:r>
            <a:endParaRPr lang="en-US" sz="3600" dirty="0"/>
          </a:p>
        </p:txBody>
      </p:sp>
      <p:sp>
        <p:nvSpPr>
          <p:cNvPr id="5" name="Content Placeholder 4"/>
          <p:cNvSpPr>
            <a:spLocks noGrp="1"/>
          </p:cNvSpPr>
          <p:nvPr>
            <p:ph idx="1"/>
          </p:nvPr>
        </p:nvSpPr>
        <p:spPr>
          <a:xfrm>
            <a:off x="990600" y="1600200"/>
            <a:ext cx="8229600" cy="4525963"/>
          </a:xfrm>
        </p:spPr>
        <p:txBody>
          <a:bodyPr/>
          <a:lstStyle/>
          <a:p>
            <a:r>
              <a:rPr lang="en-US" dirty="0" smtClean="0"/>
              <a:t>34 year old man capsized in mouth of River </a:t>
            </a:r>
          </a:p>
          <a:p>
            <a:r>
              <a:rPr lang="en-US" dirty="0" smtClean="0"/>
              <a:t>Winds 15 </a:t>
            </a:r>
            <a:r>
              <a:rPr lang="en-US" dirty="0" err="1" smtClean="0"/>
              <a:t>kts</a:t>
            </a:r>
            <a:r>
              <a:rPr lang="en-US" dirty="0" smtClean="0"/>
              <a:t> with 25 </a:t>
            </a:r>
            <a:r>
              <a:rPr lang="en-US" dirty="0" err="1" smtClean="0"/>
              <a:t>kt</a:t>
            </a:r>
            <a:r>
              <a:rPr lang="en-US" dirty="0" smtClean="0"/>
              <a:t> gusts</a:t>
            </a:r>
          </a:p>
          <a:p>
            <a:r>
              <a:rPr lang="en-US" dirty="0" smtClean="0"/>
              <a:t>43° water</a:t>
            </a:r>
          </a:p>
          <a:p>
            <a:r>
              <a:rPr lang="en-US" dirty="0" smtClean="0"/>
              <a:t>Man was </a:t>
            </a:r>
          </a:p>
          <a:p>
            <a:pPr lvl="1"/>
            <a:r>
              <a:rPr lang="en-US" b="1" dirty="0" smtClean="0"/>
              <a:t>hypothermic</a:t>
            </a:r>
          </a:p>
          <a:p>
            <a:pPr lvl="1"/>
            <a:r>
              <a:rPr lang="en-US" b="1" dirty="0" smtClean="0"/>
              <a:t>not wearing a life jacket or wet/dry suit</a:t>
            </a:r>
          </a:p>
          <a:p>
            <a:pPr lvl="1"/>
            <a:r>
              <a:rPr lang="en-US" b="1" dirty="0" smtClean="0"/>
              <a:t>VERY LUCKY HE DID NOT DIE</a:t>
            </a:r>
          </a:p>
          <a:p>
            <a:endParaRPr lang="en-US" dirty="0"/>
          </a:p>
        </p:txBody>
      </p:sp>
      <p:sp>
        <p:nvSpPr>
          <p:cNvPr id="2" name="Footer Placeholder 1"/>
          <p:cNvSpPr>
            <a:spLocks noGrp="1"/>
          </p:cNvSpPr>
          <p:nvPr>
            <p:ph type="ftr" sz="quarter" idx="11"/>
          </p:nvPr>
        </p:nvSpPr>
        <p:spPr/>
        <p:txBody>
          <a:bodyPr/>
          <a:lstStyle/>
          <a:p>
            <a:pPr>
              <a:defRPr/>
            </a:pPr>
            <a:r>
              <a:rPr lang="en-US" smtClean="0"/>
              <a:t>Copyright 2005 - Coast Guard Auxiliary Association, Inc.</a:t>
            </a:r>
            <a:r>
              <a:rPr lang="en-US" sz="1400" smtClean="0"/>
              <a:t> </a:t>
            </a:r>
            <a:endParaRPr lang="en-US" sz="1400"/>
          </a:p>
        </p:txBody>
      </p:sp>
      <p:sp>
        <p:nvSpPr>
          <p:cNvPr id="3" name="Slide Number Placeholder 2"/>
          <p:cNvSpPr>
            <a:spLocks noGrp="1"/>
          </p:cNvSpPr>
          <p:nvPr>
            <p:ph type="sldNum" sz="quarter" idx="12"/>
          </p:nvPr>
        </p:nvSpPr>
        <p:spPr/>
        <p:txBody>
          <a:bodyPr/>
          <a:lstStyle/>
          <a:p>
            <a:pPr>
              <a:defRPr/>
            </a:pPr>
            <a:fld id="{65EFFCBD-0F24-4C64-9F6A-6D06EE99B1E6}" type="slidenum">
              <a:rPr lang="en-US" smtClean="0"/>
              <a:pPr>
                <a:defRPr/>
              </a:pPr>
              <a:t>20</a:t>
            </a:fld>
            <a:endParaRPr lang="en-US" dirty="0"/>
          </a:p>
        </p:txBody>
      </p:sp>
    </p:spTree>
    <p:extLst>
      <p:ext uri="{BB962C8B-B14F-4D97-AF65-F5344CB8AC3E}">
        <p14:creationId xmlns="" xmlns:p14="http://schemas.microsoft.com/office/powerpoint/2010/main" val="159432137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600200" y="1600200"/>
            <a:ext cx="7086600" cy="4525963"/>
          </a:xfrm>
        </p:spPr>
        <p:txBody>
          <a:bodyPr/>
          <a:lstStyle/>
          <a:p>
            <a:r>
              <a:rPr lang="en-US" altLang="en-US" dirty="0" smtClean="0"/>
              <a:t>www.nasbla.org/SaferPaddling</a:t>
            </a:r>
          </a:p>
          <a:p>
            <a:r>
              <a:rPr lang="en-US" dirty="0" smtClean="0"/>
              <a:t>BoatingCourses.us</a:t>
            </a:r>
          </a:p>
          <a:p>
            <a:r>
              <a:rPr lang="en-US" dirty="0" smtClean="0"/>
              <a:t>www.AmericanCanoe.org</a:t>
            </a:r>
          </a:p>
          <a:p>
            <a:endParaRPr lang="en-US" dirty="0"/>
          </a:p>
        </p:txBody>
      </p:sp>
      <p:sp>
        <p:nvSpPr>
          <p:cNvPr id="4" name="Footer Placeholder 3"/>
          <p:cNvSpPr>
            <a:spLocks noGrp="1"/>
          </p:cNvSpPr>
          <p:nvPr>
            <p:ph type="ftr" sz="quarter" idx="11"/>
          </p:nvPr>
        </p:nvSpPr>
        <p:spPr/>
        <p:txBody>
          <a:bodyPr/>
          <a:lstStyle/>
          <a:p>
            <a:pPr>
              <a:defRPr/>
            </a:pPr>
            <a:r>
              <a:rPr lang="en-US" smtClean="0"/>
              <a:t>Copyright Statement</a:t>
            </a:r>
            <a:r>
              <a:rPr lang="en-US" sz="1400" smtClean="0"/>
              <a:t> </a:t>
            </a:r>
            <a:endParaRPr lang="en-US" sz="1400" dirty="0"/>
          </a:p>
        </p:txBody>
      </p:sp>
      <p:sp>
        <p:nvSpPr>
          <p:cNvPr id="5" name="Slide Number Placeholder 4"/>
          <p:cNvSpPr>
            <a:spLocks noGrp="1"/>
          </p:cNvSpPr>
          <p:nvPr>
            <p:ph type="sldNum" sz="quarter" idx="12"/>
          </p:nvPr>
        </p:nvSpPr>
        <p:spPr/>
        <p:txBody>
          <a:bodyPr/>
          <a:lstStyle/>
          <a:p>
            <a:pPr>
              <a:defRPr/>
            </a:pPr>
            <a:fld id="{72CBC42C-F714-45D1-A34B-2373A94DDEDA}" type="slidenum">
              <a:rPr lang="en-US" smtClean="0"/>
              <a:pPr>
                <a:defRPr/>
              </a:pPr>
              <a:t>21</a:t>
            </a:fld>
            <a:endParaRPr lang="en-US" dirty="0"/>
          </a:p>
        </p:txBody>
      </p:sp>
    </p:spTree>
    <p:extLst>
      <p:ext uri="{BB962C8B-B14F-4D97-AF65-F5344CB8AC3E}">
        <p14:creationId xmlns="" xmlns:p14="http://schemas.microsoft.com/office/powerpoint/2010/main" val="153414021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447800"/>
            <a:ext cx="7924800" cy="4525963"/>
          </a:xfrm>
        </p:spPr>
        <p:txBody>
          <a:bodyPr/>
          <a:lstStyle/>
          <a:p>
            <a:r>
              <a:rPr lang="en-US" dirty="0" smtClean="0"/>
              <a:t>Kayak capsized </a:t>
            </a:r>
            <a:r>
              <a:rPr lang="en-US" dirty="0"/>
              <a:t>in </a:t>
            </a:r>
            <a:r>
              <a:rPr lang="en-US" dirty="0" smtClean="0"/>
              <a:t>middle </a:t>
            </a:r>
            <a:r>
              <a:rPr lang="en-US" dirty="0"/>
              <a:t>of </a:t>
            </a:r>
            <a:r>
              <a:rPr lang="en-US" dirty="0" smtClean="0"/>
              <a:t>lake</a:t>
            </a:r>
          </a:p>
          <a:p>
            <a:r>
              <a:rPr lang="en-US" dirty="0" smtClean="0"/>
              <a:t>High </a:t>
            </a:r>
            <a:r>
              <a:rPr lang="en-US" dirty="0"/>
              <a:t>winds and extreme water conditions contributed to the drowning death of a 62-year-old </a:t>
            </a:r>
            <a:r>
              <a:rPr lang="en-US" dirty="0" smtClean="0"/>
              <a:t>woman</a:t>
            </a:r>
          </a:p>
          <a:p>
            <a:pPr lvl="1"/>
            <a:r>
              <a:rPr lang="en-US" b="1" dirty="0" smtClean="0"/>
              <a:t>50 mph wind gusts</a:t>
            </a:r>
          </a:p>
          <a:p>
            <a:pPr lvl="1"/>
            <a:r>
              <a:rPr lang="en-US" b="1" dirty="0" smtClean="0"/>
              <a:t>2 ½ foot swells</a:t>
            </a:r>
          </a:p>
          <a:p>
            <a:pPr lvl="1"/>
            <a:r>
              <a:rPr lang="en-US" b="1" dirty="0" smtClean="0"/>
              <a:t>Cold water</a:t>
            </a:r>
          </a:p>
          <a:p>
            <a:r>
              <a:rPr lang="en-US" dirty="0" smtClean="0"/>
              <a:t>Emergencies can unfold in seconds</a:t>
            </a:r>
            <a:endParaRPr lang="en-US" dirty="0"/>
          </a:p>
        </p:txBody>
      </p:sp>
      <p:sp>
        <p:nvSpPr>
          <p:cNvPr id="5" name="Slide Number Placeholder 4"/>
          <p:cNvSpPr>
            <a:spLocks noGrp="1"/>
          </p:cNvSpPr>
          <p:nvPr>
            <p:ph type="sldNum" sz="quarter" idx="12"/>
          </p:nvPr>
        </p:nvSpPr>
        <p:spPr/>
        <p:txBody>
          <a:bodyPr/>
          <a:lstStyle/>
          <a:p>
            <a:pPr>
              <a:defRPr/>
            </a:pPr>
            <a:fld id="{72CBC42C-F714-45D1-A34B-2373A94DDEDA}" type="slidenum">
              <a:rPr lang="en-US" smtClean="0"/>
              <a:pPr>
                <a:defRPr/>
              </a:pPr>
              <a:t>2</a:t>
            </a:fld>
            <a:endParaRPr lang="en-US" dirty="0"/>
          </a:p>
        </p:txBody>
      </p:sp>
      <p:sp>
        <p:nvSpPr>
          <p:cNvPr id="7" name="Rectangle 12"/>
          <p:cNvSpPr txBox="1">
            <a:spLocks noChangeArrowheads="1"/>
          </p:cNvSpPr>
          <p:nvPr/>
        </p:nvSpPr>
        <p:spPr bwMode="auto">
          <a:xfrm>
            <a:off x="1295400" y="457200"/>
            <a:ext cx="7391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a:lstStyle>
          <a:p>
            <a:pPr eaLnBrk="1" hangingPunct="1"/>
            <a:r>
              <a:rPr lang="en-US" altLang="en-US" sz="3600" kern="0" dirty="0" smtClean="0"/>
              <a:t>Kayaker Death in Lake</a:t>
            </a:r>
          </a:p>
          <a:p>
            <a:pPr eaLnBrk="1" hangingPunct="1"/>
            <a:r>
              <a:rPr lang="en-US" altLang="en-US" sz="2400" kern="0" dirty="0" smtClean="0"/>
              <a:t>Stafford, NH – November 2016</a:t>
            </a:r>
          </a:p>
          <a:p>
            <a:pPr eaLnBrk="1" hangingPunct="1"/>
            <a:endParaRPr lang="en-US" altLang="en-US" sz="3600" kern="0" dirty="0" smtClean="0"/>
          </a:p>
        </p:txBody>
      </p:sp>
    </p:spTree>
    <p:extLst>
      <p:ext uri="{BB962C8B-B14F-4D97-AF65-F5344CB8AC3E}">
        <p14:creationId xmlns="" xmlns:p14="http://schemas.microsoft.com/office/powerpoint/2010/main" val="174341640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C0129B66-76CF-4E60-B5D9-1E86772637D4}" type="slidenum">
              <a:rPr lang="en-US" altLang="en-US" sz="1400" smtClean="0">
                <a:solidFill>
                  <a:srgbClr val="003366"/>
                </a:solidFill>
              </a:rPr>
              <a:pPr eaLnBrk="1" hangingPunct="1">
                <a:spcBef>
                  <a:spcPct val="0"/>
                </a:spcBef>
                <a:buFontTx/>
                <a:buNone/>
              </a:pPr>
              <a:t>3</a:t>
            </a:fld>
            <a:endParaRPr lang="en-US" altLang="en-US" sz="1400" smtClean="0">
              <a:solidFill>
                <a:srgbClr val="003366"/>
              </a:solidFill>
            </a:endParaRPr>
          </a:p>
        </p:txBody>
      </p:sp>
      <p:sp>
        <p:nvSpPr>
          <p:cNvPr id="28675" name="Rectangle 12"/>
          <p:cNvSpPr>
            <a:spLocks noGrp="1" noChangeArrowheads="1"/>
          </p:cNvSpPr>
          <p:nvPr>
            <p:ph type="title"/>
          </p:nvPr>
        </p:nvSpPr>
        <p:spPr>
          <a:xfrm>
            <a:off x="1295400" y="274638"/>
            <a:ext cx="7391400" cy="1143000"/>
          </a:xfrm>
        </p:spPr>
        <p:txBody>
          <a:bodyPr/>
          <a:lstStyle/>
          <a:p>
            <a:pPr eaLnBrk="1" hangingPunct="1"/>
            <a:r>
              <a:rPr lang="en-US" altLang="en-US" dirty="0" smtClean="0"/>
              <a:t>Paddle Sports Safety</a:t>
            </a:r>
            <a:br>
              <a:rPr lang="en-US" altLang="en-US" dirty="0" smtClean="0"/>
            </a:br>
            <a:r>
              <a:rPr lang="en-US" altLang="en-US" sz="2400" dirty="0"/>
              <a:t>C</a:t>
            </a:r>
            <a:r>
              <a:rPr lang="en-US" altLang="en-US" sz="2400" dirty="0" smtClean="0"/>
              <a:t>anoes, Kayaks, </a:t>
            </a:r>
            <a:r>
              <a:rPr lang="en-US" altLang="en-US" sz="2400" dirty="0"/>
              <a:t>R</a:t>
            </a:r>
            <a:r>
              <a:rPr lang="en-US" altLang="en-US" sz="2400" dirty="0" smtClean="0"/>
              <a:t>afting, Paddle boards</a:t>
            </a:r>
            <a:endParaRPr lang="en-US" altLang="en-US" dirty="0" smtClean="0"/>
          </a:p>
        </p:txBody>
      </p:sp>
      <p:sp>
        <p:nvSpPr>
          <p:cNvPr id="28677" name="Rectangle 13"/>
          <p:cNvSpPr>
            <a:spLocks noGrp="1" noChangeArrowheads="1"/>
          </p:cNvSpPr>
          <p:nvPr>
            <p:ph type="body" idx="1"/>
          </p:nvPr>
        </p:nvSpPr>
        <p:spPr>
          <a:xfrm>
            <a:off x="1219200" y="1905000"/>
            <a:ext cx="7772400" cy="2552700"/>
          </a:xfrm>
        </p:spPr>
        <p:txBody>
          <a:bodyPr/>
          <a:lstStyle/>
          <a:p>
            <a:pPr eaLnBrk="1" hangingPunct="1"/>
            <a:r>
              <a:rPr lang="en-US" altLang="en-US" dirty="0" smtClean="0"/>
              <a:t>First District Coast Guard: 28 of 49 fatalities on paddle craft in 2016</a:t>
            </a:r>
          </a:p>
          <a:p>
            <a:pPr eaLnBrk="1" hangingPunct="1"/>
            <a:r>
              <a:rPr lang="en-US" altLang="en-US" dirty="0"/>
              <a:t>75% of fatalities could have been prevented if a life </a:t>
            </a:r>
            <a:r>
              <a:rPr lang="en-US" altLang="en-US" dirty="0" smtClean="0"/>
              <a:t>jacket </a:t>
            </a:r>
            <a:r>
              <a:rPr lang="en-US" altLang="en-US" dirty="0"/>
              <a:t>was worn</a:t>
            </a:r>
            <a:r>
              <a:rPr lang="en-US" altLang="en-US" dirty="0" smtClean="0"/>
              <a:t>!</a:t>
            </a:r>
            <a:endParaRPr lang="en-US" altLang="en-US" dirty="0"/>
          </a:p>
        </p:txBody>
      </p:sp>
      <p:pic>
        <p:nvPicPr>
          <p:cNvPr id="1028" name="Picture 4" descr="MWR GTMO kayak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19400" y="4114800"/>
            <a:ext cx="4038600" cy="26816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53751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C0129B66-76CF-4E60-B5D9-1E86772637D4}" type="slidenum">
              <a:rPr lang="en-US" altLang="en-US" sz="1400" smtClean="0">
                <a:solidFill>
                  <a:srgbClr val="003366"/>
                </a:solidFill>
              </a:rPr>
              <a:pPr eaLnBrk="1" hangingPunct="1">
                <a:spcBef>
                  <a:spcPct val="0"/>
                </a:spcBef>
                <a:buFontTx/>
                <a:buNone/>
              </a:pPr>
              <a:t>4</a:t>
            </a:fld>
            <a:endParaRPr lang="en-US" altLang="en-US" sz="1400" smtClean="0">
              <a:solidFill>
                <a:srgbClr val="003366"/>
              </a:solidFill>
            </a:endParaRPr>
          </a:p>
        </p:txBody>
      </p:sp>
      <p:sp>
        <p:nvSpPr>
          <p:cNvPr id="28675" name="Rectangle 12"/>
          <p:cNvSpPr>
            <a:spLocks noGrp="1" noChangeArrowheads="1"/>
          </p:cNvSpPr>
          <p:nvPr>
            <p:ph type="title"/>
          </p:nvPr>
        </p:nvSpPr>
        <p:spPr>
          <a:xfrm>
            <a:off x="1295400" y="274638"/>
            <a:ext cx="7391400" cy="1143000"/>
          </a:xfrm>
        </p:spPr>
        <p:txBody>
          <a:bodyPr/>
          <a:lstStyle/>
          <a:p>
            <a:pPr eaLnBrk="1" hangingPunct="1"/>
            <a:r>
              <a:rPr lang="en-US" altLang="en-US" dirty="0" smtClean="0"/>
              <a:t>Paddle Sports Safety</a:t>
            </a:r>
            <a:br>
              <a:rPr lang="en-US" altLang="en-US" dirty="0" smtClean="0"/>
            </a:br>
            <a:r>
              <a:rPr lang="en-US" altLang="en-US" sz="2400" dirty="0" smtClean="0"/>
              <a:t>Top Ten Practices</a:t>
            </a:r>
            <a:endParaRPr lang="en-US" altLang="en-US" dirty="0" smtClean="0"/>
          </a:p>
        </p:txBody>
      </p:sp>
      <p:sp>
        <p:nvSpPr>
          <p:cNvPr id="28677" name="Rectangle 13"/>
          <p:cNvSpPr>
            <a:spLocks noGrp="1" noChangeArrowheads="1"/>
          </p:cNvSpPr>
          <p:nvPr>
            <p:ph type="body" idx="1"/>
          </p:nvPr>
        </p:nvSpPr>
        <p:spPr>
          <a:xfrm>
            <a:off x="1219200" y="1638300"/>
            <a:ext cx="7772400" cy="3184525"/>
          </a:xfrm>
        </p:spPr>
        <p:txBody>
          <a:bodyPr/>
          <a:lstStyle/>
          <a:p>
            <a:pPr marL="514350" indent="-514350" eaLnBrk="1" hangingPunct="1">
              <a:buFont typeface="+mj-lt"/>
              <a:buAutoNum type="arabicPeriod"/>
            </a:pPr>
            <a:r>
              <a:rPr lang="en-US" altLang="en-US" dirty="0" smtClean="0"/>
              <a:t>Wear your lifejacket</a:t>
            </a:r>
          </a:p>
          <a:p>
            <a:pPr marL="514350" indent="-514350" eaLnBrk="1" hangingPunct="1">
              <a:buFont typeface="+mj-lt"/>
              <a:buAutoNum type="arabicPeriod"/>
            </a:pPr>
            <a:r>
              <a:rPr lang="en-US" altLang="en-US" dirty="0" smtClean="0"/>
              <a:t>Beware of cold water</a:t>
            </a:r>
          </a:p>
          <a:p>
            <a:pPr marL="514350" indent="-514350" eaLnBrk="1" hangingPunct="1">
              <a:buFont typeface="+mj-lt"/>
              <a:buAutoNum type="arabicPeriod"/>
            </a:pPr>
            <a:r>
              <a:rPr lang="en-US" altLang="en-US" dirty="0"/>
              <a:t>Take an on-water course</a:t>
            </a:r>
          </a:p>
          <a:p>
            <a:pPr marL="514350" indent="-514350" eaLnBrk="1" hangingPunct="1">
              <a:buFont typeface="+mj-lt"/>
              <a:buAutoNum type="arabicPeriod"/>
            </a:pPr>
            <a:r>
              <a:rPr lang="en-US" altLang="en-US" dirty="0" smtClean="0"/>
              <a:t>Know the Rules of the Road</a:t>
            </a:r>
          </a:p>
          <a:p>
            <a:pPr marL="514350" indent="-514350" eaLnBrk="1" hangingPunct="1">
              <a:buFont typeface="+mj-lt"/>
              <a:buAutoNum type="arabicPeriod"/>
            </a:pPr>
            <a:r>
              <a:rPr lang="en-US" altLang="en-US" dirty="0" smtClean="0"/>
              <a:t>Check equipment prior for wear or failure</a:t>
            </a:r>
          </a:p>
        </p:txBody>
      </p:sp>
      <p:pic>
        <p:nvPicPr>
          <p:cNvPr id="6" name="Picture 15" descr="npo0000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1" y="4548228"/>
            <a:ext cx="2057399" cy="20811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8543777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C0129B66-76CF-4E60-B5D9-1E86772637D4}" type="slidenum">
              <a:rPr lang="en-US" altLang="en-US" sz="1400" smtClean="0">
                <a:solidFill>
                  <a:srgbClr val="003366"/>
                </a:solidFill>
              </a:rPr>
              <a:pPr eaLnBrk="1" hangingPunct="1">
                <a:spcBef>
                  <a:spcPct val="0"/>
                </a:spcBef>
                <a:buFontTx/>
                <a:buNone/>
              </a:pPr>
              <a:t>5</a:t>
            </a:fld>
            <a:endParaRPr lang="en-US" altLang="en-US" sz="1400" smtClean="0">
              <a:solidFill>
                <a:srgbClr val="003366"/>
              </a:solidFill>
            </a:endParaRPr>
          </a:p>
        </p:txBody>
      </p:sp>
      <p:sp>
        <p:nvSpPr>
          <p:cNvPr id="28675" name="Rectangle 12"/>
          <p:cNvSpPr>
            <a:spLocks noGrp="1" noChangeArrowheads="1"/>
          </p:cNvSpPr>
          <p:nvPr>
            <p:ph type="title"/>
          </p:nvPr>
        </p:nvSpPr>
        <p:spPr>
          <a:xfrm>
            <a:off x="1295400" y="274638"/>
            <a:ext cx="7391400" cy="1143000"/>
          </a:xfrm>
        </p:spPr>
        <p:txBody>
          <a:bodyPr/>
          <a:lstStyle/>
          <a:p>
            <a:pPr eaLnBrk="1" hangingPunct="1"/>
            <a:r>
              <a:rPr lang="en-US" altLang="en-US" dirty="0" smtClean="0"/>
              <a:t>Paddle Sports Safety</a:t>
            </a:r>
            <a:br>
              <a:rPr lang="en-US" altLang="en-US" dirty="0" smtClean="0"/>
            </a:br>
            <a:r>
              <a:rPr lang="en-US" altLang="en-US" sz="2400" dirty="0" smtClean="0"/>
              <a:t>Top Ten Practices</a:t>
            </a:r>
            <a:endParaRPr lang="en-US" altLang="en-US" dirty="0" smtClean="0"/>
          </a:p>
        </p:txBody>
      </p:sp>
      <p:sp>
        <p:nvSpPr>
          <p:cNvPr id="28677" name="Rectangle 13"/>
          <p:cNvSpPr>
            <a:spLocks noGrp="1" noChangeArrowheads="1"/>
          </p:cNvSpPr>
          <p:nvPr>
            <p:ph type="body" idx="1"/>
          </p:nvPr>
        </p:nvSpPr>
        <p:spPr>
          <a:xfrm>
            <a:off x="1219200" y="1638300"/>
            <a:ext cx="8229600" cy="3184525"/>
          </a:xfrm>
        </p:spPr>
        <p:txBody>
          <a:bodyPr/>
          <a:lstStyle/>
          <a:p>
            <a:pPr marL="514350" indent="-514350" eaLnBrk="1" hangingPunct="1">
              <a:buFont typeface="+mj-lt"/>
              <a:buAutoNum type="arabicPeriod" startAt="6"/>
            </a:pPr>
            <a:r>
              <a:rPr lang="en-US" altLang="en-US" dirty="0" smtClean="0"/>
              <a:t> Know practices, ethics, conduct</a:t>
            </a:r>
          </a:p>
          <a:p>
            <a:pPr marL="514350" indent="-514350" eaLnBrk="1" hangingPunct="1">
              <a:buFont typeface="+mj-lt"/>
              <a:buAutoNum type="arabicPeriod" startAt="6"/>
            </a:pPr>
            <a:r>
              <a:rPr lang="en-US" altLang="en-US" dirty="0" smtClean="0"/>
              <a:t> Know your limits</a:t>
            </a:r>
          </a:p>
          <a:p>
            <a:pPr marL="514350" indent="-514350" eaLnBrk="1" hangingPunct="1">
              <a:buFont typeface="+mj-lt"/>
              <a:buAutoNum type="arabicPeriod" startAt="6"/>
            </a:pPr>
            <a:r>
              <a:rPr lang="en-US" altLang="en-US" dirty="0" smtClean="0"/>
              <a:t> Learn and practice rescue skills</a:t>
            </a:r>
          </a:p>
          <a:p>
            <a:pPr marL="514350" indent="-514350" eaLnBrk="1" hangingPunct="1">
              <a:buFont typeface="+mj-lt"/>
              <a:buAutoNum type="arabicPeriod" startAt="6"/>
            </a:pPr>
            <a:r>
              <a:rPr lang="en-US" altLang="en-US" dirty="0" smtClean="0"/>
              <a:t> Learn best practices</a:t>
            </a:r>
          </a:p>
          <a:p>
            <a:pPr marL="514350" indent="-514350" eaLnBrk="1" hangingPunct="1">
              <a:buFont typeface="+mj-lt"/>
              <a:buAutoNum type="arabicPeriod" startAt="6"/>
            </a:pPr>
            <a:r>
              <a:rPr lang="en-US" altLang="en-US" dirty="0" smtClean="0"/>
              <a:t> Plan and prepare for trip in advance</a:t>
            </a:r>
          </a:p>
          <a:p>
            <a:pPr marL="514350" indent="-514350" eaLnBrk="1" hangingPunct="1">
              <a:buFont typeface="+mj-lt"/>
              <a:buAutoNum type="arabicPeriod" startAt="6"/>
            </a:pPr>
            <a:endParaRPr lang="en-US" altLang="en-US" dirty="0" smtClean="0"/>
          </a:p>
          <a:p>
            <a:pPr eaLnBrk="1" hangingPunct="1"/>
            <a:endParaRPr lang="en-US" altLang="en-US" dirty="0" smtClean="0"/>
          </a:p>
        </p:txBody>
      </p:sp>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9659" y="4648200"/>
            <a:ext cx="4593141"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188998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74638"/>
            <a:ext cx="8229600" cy="1143000"/>
          </a:xfrm>
        </p:spPr>
        <p:txBody>
          <a:bodyPr/>
          <a:lstStyle/>
          <a:p>
            <a:r>
              <a:rPr lang="en-US" dirty="0" smtClean="0"/>
              <a:t>Essential Paddling Gear</a:t>
            </a:r>
            <a:endParaRPr lang="en-US" dirty="0"/>
          </a:p>
        </p:txBody>
      </p:sp>
      <p:sp>
        <p:nvSpPr>
          <p:cNvPr id="4" name="Footer Placeholder 3"/>
          <p:cNvSpPr>
            <a:spLocks noGrp="1"/>
          </p:cNvSpPr>
          <p:nvPr>
            <p:ph type="ftr" sz="quarter" idx="11"/>
          </p:nvPr>
        </p:nvSpPr>
        <p:spPr/>
        <p:txBody>
          <a:bodyPr/>
          <a:lstStyle/>
          <a:p>
            <a:pPr>
              <a:defRPr/>
            </a:pPr>
            <a:r>
              <a:rPr lang="en-US" smtClean="0"/>
              <a:t>Copyright 2005 - Coast Guard Auxiliary Association, Inc.</a:t>
            </a:r>
            <a:r>
              <a:rPr lang="en-US" sz="1400" smtClean="0"/>
              <a:t> </a:t>
            </a:r>
            <a:endParaRPr lang="en-US" sz="1400"/>
          </a:p>
        </p:txBody>
      </p:sp>
      <p:sp>
        <p:nvSpPr>
          <p:cNvPr id="5" name="Slide Number Placeholder 4"/>
          <p:cNvSpPr>
            <a:spLocks noGrp="1"/>
          </p:cNvSpPr>
          <p:nvPr>
            <p:ph type="sldNum" sz="quarter" idx="12"/>
          </p:nvPr>
        </p:nvSpPr>
        <p:spPr/>
        <p:txBody>
          <a:bodyPr/>
          <a:lstStyle/>
          <a:p>
            <a:pPr>
              <a:defRPr/>
            </a:pPr>
            <a:fld id="{E523062A-C13C-44D8-815A-1233C7C95A06}" type="slidenum">
              <a:rPr lang="en-US" smtClean="0"/>
              <a:pPr>
                <a:defRPr/>
              </a:pPr>
              <a:t>6</a:t>
            </a:fld>
            <a:endParaRPr lang="en-US" dirty="0"/>
          </a:p>
        </p:txBody>
      </p:sp>
      <p:pic>
        <p:nvPicPr>
          <p:cNvPr id="3" name="Episode 3 Short Edit-SD360p.mp4">
            <a:hlinkClick r:id="" action="ppaction://media"/>
          </p:cNvPr>
          <p:cNvPicPr>
            <a:picLocks noGrp="1" noChangeAspect="1"/>
          </p:cNvPicPr>
          <p:nvPr>
            <p:ph idx="1"/>
            <a:videoFile r:link="rId1"/>
            <p:extLst>
              <p:ext uri="{DAA4B4D4-6D71-4841-9C94-3DE7FCFB9230}">
                <p14:media xmlns="" xmlns:p14="http://schemas.microsoft.com/office/powerpoint/2010/main" r:embed="rId4"/>
              </p:ext>
            </p:extLst>
          </p:nvPr>
        </p:nvPicPr>
        <p:blipFill>
          <a:blip r:embed="rId5" cstate="print"/>
          <a:stretch>
            <a:fillRect/>
          </a:stretch>
        </p:blipFill>
        <p:spPr>
          <a:xfrm>
            <a:off x="1448442" y="1600201"/>
            <a:ext cx="7314558" cy="4114800"/>
          </a:xfrm>
        </p:spPr>
      </p:pic>
    </p:spTree>
    <p:extLst>
      <p:ext uri="{BB962C8B-B14F-4D97-AF65-F5344CB8AC3E}">
        <p14:creationId xmlns="" xmlns:p14="http://schemas.microsoft.com/office/powerpoint/2010/main" val="3378763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9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3600" dirty="0" smtClean="0"/>
              <a:t>Safer Paddling Videos at </a:t>
            </a:r>
            <a:br>
              <a:rPr lang="en-US" sz="3600" dirty="0" smtClean="0"/>
            </a:br>
            <a:r>
              <a:rPr lang="en-US" sz="3600" dirty="0" smtClean="0">
                <a:solidFill>
                  <a:srgbClr val="FF0000"/>
                </a:solidFill>
              </a:rPr>
              <a:t>www.nasbla.org/SaferPaddling</a:t>
            </a:r>
            <a:endParaRPr lang="en-US" sz="3600" dirty="0">
              <a:solidFill>
                <a:srgbClr val="FF0000"/>
              </a:solidFill>
            </a:endParaRPr>
          </a:p>
        </p:txBody>
      </p:sp>
      <p:sp>
        <p:nvSpPr>
          <p:cNvPr id="5" name="Slide Number Placeholder 4"/>
          <p:cNvSpPr>
            <a:spLocks noGrp="1"/>
          </p:cNvSpPr>
          <p:nvPr>
            <p:ph type="sldNum" sz="quarter" idx="12"/>
          </p:nvPr>
        </p:nvSpPr>
        <p:spPr/>
        <p:txBody>
          <a:bodyPr/>
          <a:lstStyle/>
          <a:p>
            <a:pPr>
              <a:defRPr/>
            </a:pPr>
            <a:fld id="{72CBC42C-F714-45D1-A34B-2373A94DDEDA}" type="slidenum">
              <a:rPr lang="en-US" smtClean="0"/>
              <a:pPr>
                <a:defRPr/>
              </a:pPr>
              <a:t>7</a:t>
            </a:fld>
            <a:endParaRPr lang="en-US" dirty="0"/>
          </a:p>
        </p:txBody>
      </p:sp>
      <p:sp>
        <p:nvSpPr>
          <p:cNvPr id="6" name="Rectangle 5"/>
          <p:cNvSpPr/>
          <p:nvPr/>
        </p:nvSpPr>
        <p:spPr>
          <a:xfrm rot="1092168">
            <a:off x="5296755" y="2177888"/>
            <a:ext cx="282641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rPr>
              <a:t>Life Jackets</a:t>
            </a:r>
            <a:endParaRPr lang="en-US" sz="3600" b="1" cap="none" spc="0" dirty="0">
              <a:ln w="11430"/>
              <a:solidFill>
                <a:srgbClr val="FF0000"/>
              </a:solidFill>
              <a:effectLst>
                <a:outerShdw blurRad="50800" dist="39000" dir="5460000" algn="tl">
                  <a:srgbClr val="000000">
                    <a:alpha val="38000"/>
                  </a:srgbClr>
                </a:outerShdw>
              </a:effectLst>
            </a:endParaRPr>
          </a:p>
        </p:txBody>
      </p:sp>
      <p:sp>
        <p:nvSpPr>
          <p:cNvPr id="7" name="Rectangle 6"/>
          <p:cNvSpPr/>
          <p:nvPr/>
        </p:nvSpPr>
        <p:spPr>
          <a:xfrm rot="20880370">
            <a:off x="1252238" y="3836537"/>
            <a:ext cx="312585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B050"/>
                </a:solidFill>
                <a:effectLst>
                  <a:outerShdw blurRad="50800" dist="39000" dir="5460000" algn="tl">
                    <a:srgbClr val="000000">
                      <a:alpha val="38000"/>
                    </a:srgbClr>
                  </a:outerShdw>
                </a:effectLst>
              </a:rPr>
              <a:t>What to Wear</a:t>
            </a:r>
            <a:endParaRPr lang="en-US" sz="3600" b="1" cap="none" spc="0" dirty="0">
              <a:ln w="11430"/>
              <a:solidFill>
                <a:srgbClr val="00B050"/>
              </a:solidFill>
              <a:effectLst>
                <a:outerShdw blurRad="50800" dist="39000" dir="5460000" algn="tl">
                  <a:srgbClr val="000000">
                    <a:alpha val="38000"/>
                  </a:srgbClr>
                </a:outerShdw>
              </a:effectLst>
            </a:endParaRPr>
          </a:p>
        </p:txBody>
      </p:sp>
      <p:sp>
        <p:nvSpPr>
          <p:cNvPr id="8" name="Rectangle 7"/>
          <p:cNvSpPr/>
          <p:nvPr/>
        </p:nvSpPr>
        <p:spPr>
          <a:xfrm rot="20776750">
            <a:off x="1219200" y="1905000"/>
            <a:ext cx="1877437"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Basic </a:t>
            </a:r>
          </a:p>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Strokes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3048000" y="4840069"/>
            <a:ext cx="339067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rPr>
              <a:t>Essential Gear</a:t>
            </a:r>
            <a:endParaRPr lang="en-US" sz="3600" b="1" cap="none" spc="0" dirty="0">
              <a:ln w="11430"/>
              <a:solidFill>
                <a:srgbClr val="FF0000"/>
              </a:solidFill>
              <a:effectLst>
                <a:outerShdw blurRad="50800" dist="39000" dir="5460000" algn="tl">
                  <a:srgbClr val="000000">
                    <a:alpha val="38000"/>
                  </a:srgbClr>
                </a:outerShdw>
              </a:effectLst>
            </a:endParaRPr>
          </a:p>
        </p:txBody>
      </p:sp>
      <p:sp>
        <p:nvSpPr>
          <p:cNvPr id="10" name="Rectangle 9"/>
          <p:cNvSpPr/>
          <p:nvPr/>
        </p:nvSpPr>
        <p:spPr>
          <a:xfrm rot="879733">
            <a:off x="1478982" y="5447751"/>
            <a:ext cx="310873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66"/>
                </a:solidFill>
                <a:effectLst>
                  <a:outerShdw blurRad="50800" dist="39000" dir="5460000" algn="tl">
                    <a:srgbClr val="000000">
                      <a:alpha val="38000"/>
                    </a:srgbClr>
                  </a:outerShdw>
                </a:effectLst>
              </a:rPr>
              <a:t>Trip Planning</a:t>
            </a:r>
            <a:endParaRPr lang="en-US" sz="3600" b="1" cap="none" spc="0" dirty="0">
              <a:ln w="11430"/>
              <a:solidFill>
                <a:srgbClr val="FF0066"/>
              </a:solidFill>
              <a:effectLst>
                <a:outerShdw blurRad="50800" dist="39000" dir="5460000" algn="tl">
                  <a:srgbClr val="000000">
                    <a:alpha val="38000"/>
                  </a:srgbClr>
                </a:outerShdw>
              </a:effectLst>
            </a:endParaRPr>
          </a:p>
        </p:txBody>
      </p:sp>
      <p:sp>
        <p:nvSpPr>
          <p:cNvPr id="11" name="Rectangle 10"/>
          <p:cNvSpPr/>
          <p:nvPr/>
        </p:nvSpPr>
        <p:spPr>
          <a:xfrm rot="18176785">
            <a:off x="6226675" y="4626459"/>
            <a:ext cx="29548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B050"/>
                </a:solidFill>
                <a:effectLst>
                  <a:outerShdw blurRad="50800" dist="39000" dir="5460000" algn="tl">
                    <a:srgbClr val="000000">
                      <a:alpha val="38000"/>
                    </a:srgbClr>
                  </a:outerShdw>
                </a:effectLst>
              </a:rPr>
              <a:t>Traffic Rules</a:t>
            </a:r>
            <a:endParaRPr lang="en-US" sz="3600" b="1" cap="none" spc="0" dirty="0">
              <a:ln w="11430"/>
              <a:solidFill>
                <a:srgbClr val="00B050"/>
              </a:solidFill>
              <a:effectLst>
                <a:outerShdw blurRad="50800" dist="39000" dir="5460000" algn="tl">
                  <a:srgbClr val="000000">
                    <a:alpha val="38000"/>
                  </a:srgbClr>
                </a:outerShdw>
              </a:effectLst>
            </a:endParaRPr>
          </a:p>
        </p:txBody>
      </p:sp>
      <p:sp>
        <p:nvSpPr>
          <p:cNvPr id="12" name="Rectangle 11"/>
          <p:cNvSpPr/>
          <p:nvPr/>
        </p:nvSpPr>
        <p:spPr>
          <a:xfrm rot="19571931">
            <a:off x="4893010" y="3242766"/>
            <a:ext cx="219785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Calling for Help</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rot="3843038">
            <a:off x="2785679" y="2582899"/>
            <a:ext cx="292900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66"/>
                </a:solidFill>
                <a:effectLst>
                  <a:outerShdw blurRad="50800" dist="39000" dir="5460000" algn="tl">
                    <a:srgbClr val="000000">
                      <a:alpha val="38000"/>
                    </a:srgbClr>
                  </a:outerShdw>
                </a:effectLst>
              </a:rPr>
              <a:t>What If I Flip</a:t>
            </a:r>
            <a:endParaRPr lang="en-US" sz="3600" b="1" cap="none" spc="0" dirty="0">
              <a:ln w="11430"/>
              <a:solidFill>
                <a:srgbClr val="FF0066"/>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0848778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3200"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buChar char="•"/>
              <a:defRPr sz="24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buFontTx/>
              <a:buNone/>
            </a:pPr>
            <a:fld id="{C0129B66-76CF-4E60-B5D9-1E86772637D4}" type="slidenum">
              <a:rPr lang="en-US" altLang="en-US" sz="1400" smtClean="0">
                <a:solidFill>
                  <a:srgbClr val="003366"/>
                </a:solidFill>
              </a:rPr>
              <a:pPr eaLnBrk="1" hangingPunct="1">
                <a:spcBef>
                  <a:spcPct val="0"/>
                </a:spcBef>
                <a:buFontTx/>
                <a:buNone/>
              </a:pPr>
              <a:t>8</a:t>
            </a:fld>
            <a:endParaRPr lang="en-US" altLang="en-US" sz="1400" smtClean="0">
              <a:solidFill>
                <a:srgbClr val="003366"/>
              </a:solidFill>
            </a:endParaRPr>
          </a:p>
        </p:txBody>
      </p:sp>
      <p:sp>
        <p:nvSpPr>
          <p:cNvPr id="28675" name="Rectangle 12"/>
          <p:cNvSpPr>
            <a:spLocks noGrp="1" noChangeArrowheads="1"/>
          </p:cNvSpPr>
          <p:nvPr>
            <p:ph type="title"/>
          </p:nvPr>
        </p:nvSpPr>
        <p:spPr>
          <a:xfrm>
            <a:off x="1295400" y="274638"/>
            <a:ext cx="7391400" cy="1143000"/>
          </a:xfrm>
        </p:spPr>
        <p:txBody>
          <a:bodyPr/>
          <a:lstStyle/>
          <a:p>
            <a:pPr eaLnBrk="1" hangingPunct="1"/>
            <a:r>
              <a:rPr lang="en-US" altLang="en-US" dirty="0" smtClean="0"/>
              <a:t>Paddle Sports Safety</a:t>
            </a:r>
            <a:br>
              <a:rPr lang="en-US" altLang="en-US" dirty="0" smtClean="0"/>
            </a:br>
            <a:r>
              <a:rPr lang="en-US" altLang="en-US" sz="2400" dirty="0" smtClean="0"/>
              <a:t>Essential Gear</a:t>
            </a:r>
            <a:endParaRPr lang="en-US" altLang="en-US" dirty="0" smtClean="0"/>
          </a:p>
        </p:txBody>
      </p:sp>
      <p:sp>
        <p:nvSpPr>
          <p:cNvPr id="28677" name="Rectangle 13"/>
          <p:cNvSpPr>
            <a:spLocks noGrp="1" noChangeArrowheads="1"/>
          </p:cNvSpPr>
          <p:nvPr>
            <p:ph type="body" idx="1"/>
          </p:nvPr>
        </p:nvSpPr>
        <p:spPr>
          <a:xfrm>
            <a:off x="1219200" y="1524000"/>
            <a:ext cx="7772400" cy="3184525"/>
          </a:xfrm>
        </p:spPr>
        <p:txBody>
          <a:bodyPr/>
          <a:lstStyle/>
          <a:p>
            <a:pPr marL="0" indent="0" eaLnBrk="1" hangingPunct="1">
              <a:buNone/>
            </a:pPr>
            <a:r>
              <a:rPr lang="en-US" altLang="en-US" sz="2800" dirty="0" smtClean="0"/>
              <a:t>Wear </a:t>
            </a:r>
          </a:p>
          <a:p>
            <a:pPr lvl="1" eaLnBrk="1" hangingPunct="1"/>
            <a:r>
              <a:rPr lang="en-US" altLang="en-US" dirty="0" smtClean="0"/>
              <a:t>Lifejacket &amp; whistle, hat/helmet, sunglasses, sunscreen, proper clothing and footwear</a:t>
            </a:r>
          </a:p>
          <a:p>
            <a:pPr marL="0" indent="0" eaLnBrk="1" hangingPunct="1">
              <a:buNone/>
            </a:pPr>
            <a:r>
              <a:rPr lang="en-US" altLang="en-US" sz="2800" dirty="0" smtClean="0"/>
              <a:t>Bring</a:t>
            </a:r>
          </a:p>
          <a:p>
            <a:pPr lvl="1" eaLnBrk="1" hangingPunct="1">
              <a:spcBef>
                <a:spcPts val="0"/>
              </a:spcBef>
            </a:pPr>
            <a:r>
              <a:rPr lang="en-US" altLang="en-US" dirty="0" smtClean="0"/>
              <a:t>Spare paddle</a:t>
            </a:r>
          </a:p>
          <a:p>
            <a:pPr lvl="1" eaLnBrk="1" hangingPunct="1">
              <a:spcBef>
                <a:spcPts val="0"/>
              </a:spcBef>
            </a:pPr>
            <a:r>
              <a:rPr lang="en-US" altLang="en-US" dirty="0" smtClean="0"/>
              <a:t>Water &amp; snacks</a:t>
            </a:r>
          </a:p>
          <a:p>
            <a:pPr lvl="1" eaLnBrk="1" hangingPunct="1">
              <a:spcBef>
                <a:spcPts val="0"/>
              </a:spcBef>
            </a:pPr>
            <a:r>
              <a:rPr lang="en-US" altLang="en-US" dirty="0" smtClean="0"/>
              <a:t>Dry bag</a:t>
            </a:r>
          </a:p>
          <a:p>
            <a:pPr lvl="1" eaLnBrk="1" hangingPunct="1">
              <a:spcBef>
                <a:spcPts val="0"/>
              </a:spcBef>
            </a:pPr>
            <a:r>
              <a:rPr lang="en-US" altLang="en-US" dirty="0"/>
              <a:t>Compass and chart</a:t>
            </a:r>
          </a:p>
          <a:p>
            <a:pPr lvl="1" eaLnBrk="1" hangingPunct="1">
              <a:spcBef>
                <a:spcPts val="0"/>
              </a:spcBef>
            </a:pPr>
            <a:r>
              <a:rPr lang="en-US" altLang="en-US" dirty="0" smtClean="0"/>
              <a:t>Rescue gear</a:t>
            </a:r>
          </a:p>
          <a:p>
            <a:pPr lvl="1" eaLnBrk="1" hangingPunct="1">
              <a:spcBef>
                <a:spcPts val="0"/>
              </a:spcBef>
            </a:pPr>
            <a:r>
              <a:rPr lang="en-US" altLang="en-US" dirty="0" smtClean="0"/>
              <a:t>PLB</a:t>
            </a:r>
          </a:p>
          <a:p>
            <a:pPr lvl="1" eaLnBrk="1" hangingPunct="1"/>
            <a:endParaRPr lang="en-US" altLang="en-US" dirty="0" smtClean="0"/>
          </a:p>
        </p:txBody>
      </p:sp>
      <p:sp>
        <p:nvSpPr>
          <p:cNvPr id="2" name="TextBox 1"/>
          <p:cNvSpPr txBox="1"/>
          <p:nvPr/>
        </p:nvSpPr>
        <p:spPr>
          <a:xfrm>
            <a:off x="5317196" y="3825657"/>
            <a:ext cx="3674404" cy="3108543"/>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VHF radio</a:t>
            </a:r>
          </a:p>
          <a:p>
            <a:pPr marL="285750" indent="-285750">
              <a:buFont typeface="Arial" panose="020B0604020202020204" pitchFamily="34" charset="0"/>
              <a:buChar char="•"/>
            </a:pPr>
            <a:r>
              <a:rPr lang="en-US" sz="2800" dirty="0" smtClean="0"/>
              <a:t>Bailer or bilge pump</a:t>
            </a:r>
          </a:p>
          <a:p>
            <a:pPr marL="285750" indent="-285750">
              <a:buFont typeface="Arial" panose="020B0604020202020204" pitchFamily="34" charset="0"/>
              <a:buChar char="•"/>
            </a:pPr>
            <a:r>
              <a:rPr lang="en-US" sz="2800" dirty="0" smtClean="0"/>
              <a:t>First aid kit</a:t>
            </a:r>
          </a:p>
          <a:p>
            <a:pPr marL="285750" indent="-285750">
              <a:buFont typeface="Arial" panose="020B0604020202020204" pitchFamily="34" charset="0"/>
              <a:buChar char="•"/>
            </a:pPr>
            <a:r>
              <a:rPr lang="en-US" sz="2800" dirty="0" smtClean="0"/>
              <a:t>Insect repellant</a:t>
            </a:r>
          </a:p>
          <a:p>
            <a:pPr marL="285750" indent="-285750">
              <a:buFont typeface="Arial" panose="020B0604020202020204" pitchFamily="34" charset="0"/>
              <a:buChar char="•"/>
            </a:pPr>
            <a:r>
              <a:rPr lang="en-US" sz="2800" dirty="0" smtClean="0"/>
              <a:t>Tow line</a:t>
            </a:r>
          </a:p>
          <a:p>
            <a:pPr marL="285750" indent="-285750">
              <a:buFont typeface="Arial" panose="020B0604020202020204" pitchFamily="34" charset="0"/>
              <a:buChar char="•"/>
            </a:pPr>
            <a:r>
              <a:rPr lang="en-US" sz="2800" dirty="0" smtClean="0"/>
              <a:t>Knife</a:t>
            </a:r>
          </a:p>
          <a:p>
            <a:pPr marL="285750" indent="-285750">
              <a:buFont typeface="Arial" panose="020B0604020202020204" pitchFamily="34" charset="0"/>
              <a:buChar char="•"/>
            </a:pPr>
            <a:endParaRPr lang="en-US" sz="2800" dirty="0"/>
          </a:p>
        </p:txBody>
      </p:sp>
    </p:spTree>
    <p:extLst>
      <p:ext uri="{BB962C8B-B14F-4D97-AF65-F5344CB8AC3E}">
        <p14:creationId xmlns="" xmlns:p14="http://schemas.microsoft.com/office/powerpoint/2010/main" val="24980081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ux 2">
  <a:themeElements>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fontScheme name="Aux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x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x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x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x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x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x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x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x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x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x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x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x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2905</Words>
  <Application>Microsoft Office PowerPoint</Application>
  <PresentationFormat>On-screen Show (4:3)</PresentationFormat>
  <Paragraphs>376</Paragraphs>
  <Slides>22</Slides>
  <Notes>21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Aux 2</vt:lpstr>
      <vt:lpstr>Slide 0</vt:lpstr>
      <vt:lpstr>Paddle Sports Safety Canoes, Kayaks, Rafting, Paddle boards</vt:lpstr>
      <vt:lpstr>Slide 2</vt:lpstr>
      <vt:lpstr>Paddle Sports Safety Canoes, Kayaks, Rafting, Paddle boards</vt:lpstr>
      <vt:lpstr>Paddle Sports Safety Top Ten Practices</vt:lpstr>
      <vt:lpstr>Paddle Sports Safety Top Ten Practices</vt:lpstr>
      <vt:lpstr>Essential Paddling Gear</vt:lpstr>
      <vt:lpstr>Safer Paddling Videos at  www.nasbla.org/SaferPaddling</vt:lpstr>
      <vt:lpstr>Paddle Sports Safety Essential Gear</vt:lpstr>
      <vt:lpstr>Paddle Sports Safety Other Safety Rules</vt:lpstr>
      <vt:lpstr>Slide 10</vt:lpstr>
      <vt:lpstr>Slide 11</vt:lpstr>
      <vt:lpstr>Stand Up Paddleboards</vt:lpstr>
      <vt:lpstr>Federal Regs on Paddle Sports</vt:lpstr>
      <vt:lpstr>Additional State Regs  on Paddle Sports</vt:lpstr>
      <vt:lpstr>Additional State Regs  on Paddle Sports</vt:lpstr>
      <vt:lpstr>AGES THAT CHILDREN MUST WEAR LIFE JACKETS</vt:lpstr>
      <vt:lpstr>Key Takeaways</vt:lpstr>
      <vt:lpstr>Slide 18</vt:lpstr>
      <vt:lpstr>Slide 19</vt:lpstr>
      <vt:lpstr>Coast Guard Rescues Kayaker Portsmouth, NH – January 2017</vt:lpstr>
      <vt:lpstr>REFERENCES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New Paddle Sport Safety Visuals</dc:title>
  <dc:creator>M and F</dc:creator>
  <cp:lastModifiedBy>William Bell</cp:lastModifiedBy>
  <cp:revision>72</cp:revision>
  <dcterms:created xsi:type="dcterms:W3CDTF">2016-12-28T21:10:59Z</dcterms:created>
  <dcterms:modified xsi:type="dcterms:W3CDTF">2018-02-09T01:05:03Z</dcterms:modified>
</cp:coreProperties>
</file>